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2" r:id="rId1"/>
  </p:sldMasterIdLst>
  <p:notesMasterIdLst>
    <p:notesMasterId r:id="rId91"/>
  </p:notesMasterIdLst>
  <p:sldIdLst>
    <p:sldId id="381" r:id="rId2"/>
    <p:sldId id="318" r:id="rId3"/>
    <p:sldId id="320" r:id="rId4"/>
    <p:sldId id="374" r:id="rId5"/>
    <p:sldId id="390" r:id="rId6"/>
    <p:sldId id="391" r:id="rId7"/>
    <p:sldId id="392" r:id="rId8"/>
    <p:sldId id="393" r:id="rId9"/>
    <p:sldId id="394" r:id="rId10"/>
    <p:sldId id="395" r:id="rId11"/>
    <p:sldId id="401" r:id="rId12"/>
    <p:sldId id="402" r:id="rId13"/>
    <p:sldId id="396" r:id="rId14"/>
    <p:sldId id="397" r:id="rId15"/>
    <p:sldId id="344" r:id="rId16"/>
    <p:sldId id="403" r:id="rId17"/>
    <p:sldId id="345" r:id="rId18"/>
    <p:sldId id="275" r:id="rId19"/>
    <p:sldId id="404" r:id="rId20"/>
    <p:sldId id="405" r:id="rId21"/>
    <p:sldId id="406" r:id="rId22"/>
    <p:sldId id="407" r:id="rId23"/>
    <p:sldId id="408" r:id="rId24"/>
    <p:sldId id="351" r:id="rId25"/>
    <p:sldId id="409" r:id="rId26"/>
    <p:sldId id="410" r:id="rId27"/>
    <p:sldId id="411" r:id="rId28"/>
    <p:sldId id="412" r:id="rId29"/>
    <p:sldId id="282" r:id="rId30"/>
    <p:sldId id="354" r:id="rId31"/>
    <p:sldId id="413" r:id="rId32"/>
    <p:sldId id="414" r:id="rId33"/>
    <p:sldId id="278" r:id="rId34"/>
    <p:sldId id="279" r:id="rId35"/>
    <p:sldId id="415" r:id="rId36"/>
    <p:sldId id="281" r:id="rId37"/>
    <p:sldId id="416" r:id="rId38"/>
    <p:sldId id="284" r:id="rId39"/>
    <p:sldId id="357" r:id="rId40"/>
    <p:sldId id="417" r:id="rId41"/>
    <p:sldId id="398" r:id="rId42"/>
    <p:sldId id="418" r:id="rId43"/>
    <p:sldId id="419" r:id="rId44"/>
    <p:sldId id="420" r:id="rId45"/>
    <p:sldId id="421" r:id="rId46"/>
    <p:sldId id="422" r:id="rId47"/>
    <p:sldId id="423" r:id="rId48"/>
    <p:sldId id="424" r:id="rId49"/>
    <p:sldId id="425" r:id="rId50"/>
    <p:sldId id="426" r:id="rId51"/>
    <p:sldId id="427" r:id="rId52"/>
    <p:sldId id="428" r:id="rId53"/>
    <p:sldId id="429" r:id="rId54"/>
    <p:sldId id="362" r:id="rId55"/>
    <p:sldId id="369" r:id="rId56"/>
    <p:sldId id="370" r:id="rId57"/>
    <p:sldId id="358" r:id="rId58"/>
    <p:sldId id="371" r:id="rId59"/>
    <p:sldId id="359" r:id="rId60"/>
    <p:sldId id="360" r:id="rId61"/>
    <p:sldId id="361" r:id="rId62"/>
    <p:sldId id="375" r:id="rId63"/>
    <p:sldId id="376" r:id="rId64"/>
    <p:sldId id="377" r:id="rId65"/>
    <p:sldId id="379" r:id="rId66"/>
    <p:sldId id="380" r:id="rId67"/>
    <p:sldId id="399" r:id="rId68"/>
    <p:sldId id="400" r:id="rId69"/>
    <p:sldId id="431" r:id="rId70"/>
    <p:sldId id="433" r:id="rId71"/>
    <p:sldId id="290" r:id="rId72"/>
    <p:sldId id="372" r:id="rId73"/>
    <p:sldId id="288" r:id="rId74"/>
    <p:sldId id="434" r:id="rId75"/>
    <p:sldId id="364" r:id="rId76"/>
    <p:sldId id="291" r:id="rId77"/>
    <p:sldId id="292" r:id="rId78"/>
    <p:sldId id="373" r:id="rId79"/>
    <p:sldId id="293" r:id="rId80"/>
    <p:sldId id="435" r:id="rId81"/>
    <p:sldId id="365" r:id="rId82"/>
    <p:sldId id="301" r:id="rId83"/>
    <p:sldId id="302" r:id="rId84"/>
    <p:sldId id="313" r:id="rId85"/>
    <p:sldId id="314" r:id="rId86"/>
    <p:sldId id="315" r:id="rId87"/>
    <p:sldId id="316" r:id="rId88"/>
    <p:sldId id="367" r:id="rId89"/>
    <p:sldId id="366" r:id="rId9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Stephenson" initials="KS" lastIdx="1" clrIdx="0">
    <p:extLst>
      <p:ext uri="{19B8F6BF-5375-455C-9EA6-DF929625EA0E}">
        <p15:presenceInfo xmlns:p15="http://schemas.microsoft.com/office/powerpoint/2012/main" userId="ee04d55295aa6b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5F978D"/>
    <a:srgbClr val="D57A15"/>
    <a:srgbClr val="7B7ABB"/>
    <a:srgbClr val="0000CC"/>
    <a:srgbClr val="339966"/>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7" autoAdjust="0"/>
    <p:restoredTop sz="94660"/>
  </p:normalViewPr>
  <p:slideViewPr>
    <p:cSldViewPr>
      <p:cViewPr varScale="1">
        <p:scale>
          <a:sx n="70" d="100"/>
          <a:sy n="70" d="100"/>
        </p:scale>
        <p:origin x="1314" y="72"/>
      </p:cViewPr>
      <p:guideLst>
        <p:guide orient="horz" pos="2160"/>
        <p:guide pos="2880"/>
      </p:guideLst>
    </p:cSldViewPr>
  </p:slideViewPr>
  <p:notesTextViewPr>
    <p:cViewPr>
      <p:scale>
        <a:sx n="100" d="100"/>
        <a:sy n="100" d="100"/>
      </p:scale>
      <p:origin x="0" y="0"/>
    </p:cViewPr>
  </p:notesTextViewPr>
  <p:notesViewPr>
    <p:cSldViewPr>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962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EFF816-564C-4D82-97E0-EF4A402B9FDC}" type="slidenum">
              <a:rPr lang="en-US"/>
              <a:pPr/>
              <a:t>‹#›</a:t>
            </a:fld>
            <a:endParaRPr lang="en-US"/>
          </a:p>
        </p:txBody>
      </p:sp>
    </p:spTree>
    <p:extLst>
      <p:ext uri="{BB962C8B-B14F-4D97-AF65-F5344CB8AC3E}">
        <p14:creationId xmlns:p14="http://schemas.microsoft.com/office/powerpoint/2010/main" val="29918756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ln/>
        </p:spPr>
      </p:sp>
      <p:sp>
        <p:nvSpPr>
          <p:cNvPr id="1638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914406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25452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09027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80234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7609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90970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50321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73334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88917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90707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If you look carefully at </a:t>
            </a:r>
            <a:r>
              <a:rPr lang="en-US" dirty="0" smtClean="0"/>
              <a:t>this figure, </a:t>
            </a:r>
            <a:r>
              <a:rPr lang="en-US" dirty="0"/>
              <a:t>you will see that </a:t>
            </a:r>
            <a:r>
              <a:rPr lang="en-US" dirty="0" err="1"/>
              <a:t>ArtistID</a:t>
            </a:r>
            <a:r>
              <a:rPr lang="en-US" dirty="0"/>
              <a:t> is </a:t>
            </a:r>
            <a:r>
              <a:rPr lang="en-US" dirty="0" smtClean="0"/>
              <a:t>shown as </a:t>
            </a:r>
            <a:r>
              <a:rPr lang="en-US" dirty="0"/>
              <a:t>Number (38,0). Recall, however, that in our SQL statements </a:t>
            </a:r>
            <a:r>
              <a:rPr lang="en-US" dirty="0" smtClean="0"/>
              <a:t>we </a:t>
            </a:r>
            <a:r>
              <a:rPr lang="en-US" dirty="0"/>
              <a:t>specified this number as integer (</a:t>
            </a:r>
            <a:r>
              <a:rPr lang="en-US" dirty="0" err="1"/>
              <a:t>Int</a:t>
            </a:r>
            <a:r>
              <a:rPr lang="en-US" dirty="0" smtClean="0"/>
              <a:t>).</a:t>
            </a:r>
          </a:p>
          <a:p>
            <a:r>
              <a:rPr lang="en-US" dirty="0" smtClean="0"/>
              <a:t>By </a:t>
            </a:r>
            <a:r>
              <a:rPr lang="en-US" dirty="0"/>
              <a:t>definition, integers have no </a:t>
            </a:r>
            <a:r>
              <a:rPr lang="en-US" dirty="0" smtClean="0"/>
              <a:t>decimal places </a:t>
            </a:r>
            <a:r>
              <a:rPr lang="en-US" dirty="0"/>
              <a:t>(i.e., zero decimal places). </a:t>
            </a:r>
            <a:endParaRPr lang="en-US" dirty="0" smtClean="0"/>
          </a:p>
          <a:p>
            <a:r>
              <a:rPr lang="en-US" dirty="0" smtClean="0"/>
              <a:t>Thus</a:t>
            </a:r>
            <a:r>
              <a:rPr lang="en-US" dirty="0"/>
              <a:t>, Number (38,0) does designate an integer</a:t>
            </a:r>
            <a:r>
              <a:rPr lang="en-US" dirty="0" smtClean="0"/>
              <a:t>, and </a:t>
            </a:r>
            <a:r>
              <a:rPr lang="en-US" dirty="0"/>
              <a:t>this is how Oracle Database stores integers</a:t>
            </a:r>
            <a:endParaRPr lang="en-US" dirty="0" smtClean="0">
              <a:latin typeface="Arial" panose="020B0604020202020204" pitchFamily="34" charset="0"/>
            </a:endParaRPr>
          </a:p>
        </p:txBody>
      </p:sp>
    </p:spTree>
    <p:extLst>
      <p:ext uri="{BB962C8B-B14F-4D97-AF65-F5344CB8AC3E}">
        <p14:creationId xmlns:p14="http://schemas.microsoft.com/office/powerpoint/2010/main" val="618746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50687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anose="020B0604020202020204" pitchFamily="34" charset="0"/>
            </a:endParaRPr>
          </a:p>
        </p:txBody>
      </p:sp>
    </p:spTree>
    <p:extLst>
      <p:ext uri="{BB962C8B-B14F-4D97-AF65-F5344CB8AC3E}">
        <p14:creationId xmlns:p14="http://schemas.microsoft.com/office/powerpoint/2010/main" val="3060143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anose="020B0604020202020204" pitchFamily="34" charset="0"/>
            </a:endParaRPr>
          </a:p>
        </p:txBody>
      </p:sp>
    </p:spTree>
    <p:extLst>
      <p:ext uri="{BB962C8B-B14F-4D97-AF65-F5344CB8AC3E}">
        <p14:creationId xmlns:p14="http://schemas.microsoft.com/office/powerpoint/2010/main" val="689387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anose="020B0604020202020204" pitchFamily="34" charset="0"/>
            </a:endParaRPr>
          </a:p>
        </p:txBody>
      </p:sp>
    </p:spTree>
    <p:extLst>
      <p:ext uri="{BB962C8B-B14F-4D97-AF65-F5344CB8AC3E}">
        <p14:creationId xmlns:p14="http://schemas.microsoft.com/office/powerpoint/2010/main" val="1763570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anose="020B0604020202020204" pitchFamily="34" charset="0"/>
            </a:endParaRPr>
          </a:p>
        </p:txBody>
      </p:sp>
    </p:spTree>
    <p:extLst>
      <p:ext uri="{BB962C8B-B14F-4D97-AF65-F5344CB8AC3E}">
        <p14:creationId xmlns:p14="http://schemas.microsoft.com/office/powerpoint/2010/main" val="1974762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43053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65261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76456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29787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53941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60433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23652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46501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85022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19100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597706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294512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39038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41</a:t>
            </a:fld>
            <a:endParaRPr lang="en-US"/>
          </a:p>
        </p:txBody>
      </p:sp>
    </p:spTree>
    <p:extLst>
      <p:ext uri="{BB962C8B-B14F-4D97-AF65-F5344CB8AC3E}">
        <p14:creationId xmlns:p14="http://schemas.microsoft.com/office/powerpoint/2010/main" val="5996886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42</a:t>
            </a:fld>
            <a:endParaRPr lang="en-US"/>
          </a:p>
        </p:txBody>
      </p:sp>
    </p:spTree>
    <p:extLst>
      <p:ext uri="{BB962C8B-B14F-4D97-AF65-F5344CB8AC3E}">
        <p14:creationId xmlns:p14="http://schemas.microsoft.com/office/powerpoint/2010/main" val="5127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43</a:t>
            </a:fld>
            <a:endParaRPr lang="en-US"/>
          </a:p>
        </p:txBody>
      </p:sp>
    </p:spTree>
    <p:extLst>
      <p:ext uri="{BB962C8B-B14F-4D97-AF65-F5344CB8AC3E}">
        <p14:creationId xmlns:p14="http://schemas.microsoft.com/office/powerpoint/2010/main" val="40509678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44</a:t>
            </a:fld>
            <a:endParaRPr lang="en-US"/>
          </a:p>
        </p:txBody>
      </p:sp>
    </p:spTree>
    <p:extLst>
      <p:ext uri="{BB962C8B-B14F-4D97-AF65-F5344CB8AC3E}">
        <p14:creationId xmlns:p14="http://schemas.microsoft.com/office/powerpoint/2010/main" val="2706427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27388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45</a:t>
            </a:fld>
            <a:endParaRPr lang="en-US"/>
          </a:p>
        </p:txBody>
      </p:sp>
    </p:spTree>
    <p:extLst>
      <p:ext uri="{BB962C8B-B14F-4D97-AF65-F5344CB8AC3E}">
        <p14:creationId xmlns:p14="http://schemas.microsoft.com/office/powerpoint/2010/main" val="9860253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46</a:t>
            </a:fld>
            <a:endParaRPr lang="en-US"/>
          </a:p>
        </p:txBody>
      </p:sp>
    </p:spTree>
    <p:extLst>
      <p:ext uri="{BB962C8B-B14F-4D97-AF65-F5344CB8AC3E}">
        <p14:creationId xmlns:p14="http://schemas.microsoft.com/office/powerpoint/2010/main" val="13995312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47</a:t>
            </a:fld>
            <a:endParaRPr lang="en-US"/>
          </a:p>
        </p:txBody>
      </p:sp>
    </p:spTree>
    <p:extLst>
      <p:ext uri="{BB962C8B-B14F-4D97-AF65-F5344CB8AC3E}">
        <p14:creationId xmlns:p14="http://schemas.microsoft.com/office/powerpoint/2010/main" val="5168463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48</a:t>
            </a:fld>
            <a:endParaRPr lang="en-US"/>
          </a:p>
        </p:txBody>
      </p:sp>
    </p:spTree>
    <p:extLst>
      <p:ext uri="{BB962C8B-B14F-4D97-AF65-F5344CB8AC3E}">
        <p14:creationId xmlns:p14="http://schemas.microsoft.com/office/powerpoint/2010/main" val="39805161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49</a:t>
            </a:fld>
            <a:endParaRPr lang="en-US"/>
          </a:p>
        </p:txBody>
      </p:sp>
    </p:spTree>
    <p:extLst>
      <p:ext uri="{BB962C8B-B14F-4D97-AF65-F5344CB8AC3E}">
        <p14:creationId xmlns:p14="http://schemas.microsoft.com/office/powerpoint/2010/main" val="19802646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50</a:t>
            </a:fld>
            <a:endParaRPr lang="en-US"/>
          </a:p>
        </p:txBody>
      </p:sp>
    </p:spTree>
    <p:extLst>
      <p:ext uri="{BB962C8B-B14F-4D97-AF65-F5344CB8AC3E}">
        <p14:creationId xmlns:p14="http://schemas.microsoft.com/office/powerpoint/2010/main" val="225352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51</a:t>
            </a:fld>
            <a:endParaRPr lang="en-US"/>
          </a:p>
        </p:txBody>
      </p:sp>
    </p:spTree>
    <p:extLst>
      <p:ext uri="{BB962C8B-B14F-4D97-AF65-F5344CB8AC3E}">
        <p14:creationId xmlns:p14="http://schemas.microsoft.com/office/powerpoint/2010/main" val="32154458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52</a:t>
            </a:fld>
            <a:endParaRPr lang="en-US"/>
          </a:p>
        </p:txBody>
      </p:sp>
    </p:spTree>
    <p:extLst>
      <p:ext uri="{BB962C8B-B14F-4D97-AF65-F5344CB8AC3E}">
        <p14:creationId xmlns:p14="http://schemas.microsoft.com/office/powerpoint/2010/main" val="960388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53</a:t>
            </a:fld>
            <a:endParaRPr lang="en-US"/>
          </a:p>
        </p:txBody>
      </p:sp>
    </p:spTree>
    <p:extLst>
      <p:ext uri="{BB962C8B-B14F-4D97-AF65-F5344CB8AC3E}">
        <p14:creationId xmlns:p14="http://schemas.microsoft.com/office/powerpoint/2010/main" val="39523165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47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091137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61634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146533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797815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322659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066240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51146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911465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510334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336268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06345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039447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032536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985962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147012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407250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965109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422170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first time you create a </a:t>
            </a:r>
            <a:r>
              <a:rPr lang="en-US" dirty="0" smtClean="0"/>
              <a:t>stored procedure </a:t>
            </a:r>
            <a:r>
              <a:rPr lang="en-US" dirty="0"/>
              <a:t>in an SQL script, you use the </a:t>
            </a:r>
            <a:r>
              <a:rPr lang="en-US" b="1" dirty="0"/>
              <a:t>SQL CREATE PROCEDURE statement</a:t>
            </a:r>
            <a:r>
              <a:rPr lang="en-US" dirty="0" smtClean="0"/>
              <a:t>.</a:t>
            </a:r>
          </a:p>
          <a:p>
            <a:r>
              <a:rPr lang="en-US" dirty="0" smtClean="0"/>
              <a:t>In Oracle</a:t>
            </a:r>
            <a:r>
              <a:rPr lang="en-US" dirty="0"/>
              <a:t>, however, always use the phrase </a:t>
            </a:r>
            <a:r>
              <a:rPr lang="en-US" b="1" dirty="0"/>
              <a:t>CREATE OR REPLACE </a:t>
            </a:r>
            <a:r>
              <a:rPr lang="en-US" dirty="0"/>
              <a:t>in this statement </a:t>
            </a:r>
            <a:r>
              <a:rPr lang="en-US" dirty="0" smtClean="0"/>
              <a:t>when developing </a:t>
            </a:r>
            <a:r>
              <a:rPr lang="en-US" dirty="0"/>
              <a:t>PL/SQL </a:t>
            </a:r>
            <a:r>
              <a:rPr lang="en-US" dirty="0" smtClean="0"/>
              <a:t>procedures to </a:t>
            </a:r>
            <a:r>
              <a:rPr lang="en-US" dirty="0"/>
              <a:t>allow for changes to the procedure.</a:t>
            </a:r>
          </a:p>
          <a:p>
            <a:r>
              <a:rPr lang="en-US" dirty="0"/>
              <a:t>Use the </a:t>
            </a:r>
            <a:r>
              <a:rPr lang="en-US" b="1" dirty="0"/>
              <a:t>SQL DROP PROCEDURE statement </a:t>
            </a:r>
            <a:r>
              <a:rPr lang="en-US" dirty="0"/>
              <a:t>to delete the procedure.</a:t>
            </a:r>
            <a:endParaRPr lang="en-US" dirty="0" smtClean="0">
              <a:latin typeface="Arial" panose="020B0604020202020204" pitchFamily="34" charset="0"/>
            </a:endParaRPr>
          </a:p>
        </p:txBody>
      </p:sp>
    </p:spTree>
    <p:extLst>
      <p:ext uri="{BB962C8B-B14F-4D97-AF65-F5344CB8AC3E}">
        <p14:creationId xmlns:p14="http://schemas.microsoft.com/office/powerpoint/2010/main" val="24422719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656029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589707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76495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456974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417428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795384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1230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331632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740795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708693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223723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579675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812755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97577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77339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415884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566024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110934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a:ln/>
        </p:spPr>
      </p:sp>
      <p:sp>
        <p:nvSpPr>
          <p:cNvPr id="177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77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3253027-9E53-4B06-AE59-D73BD841C91D}" type="slidenum">
              <a:rPr lang="en-US"/>
              <a:pPr eaLnBrk="1" hangingPunct="1"/>
              <a:t>88</a:t>
            </a:fld>
            <a:endParaRPr lang="en-US"/>
          </a:p>
        </p:txBody>
      </p:sp>
    </p:spTree>
    <p:extLst>
      <p:ext uri="{BB962C8B-B14F-4D97-AF65-F5344CB8AC3E}">
        <p14:creationId xmlns:p14="http://schemas.microsoft.com/office/powerpoint/2010/main" val="19502779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1152525" y="692150"/>
            <a:ext cx="4554538" cy="3416300"/>
          </a:xfrm>
          <a:ln/>
        </p:spPr>
      </p:sp>
      <p:sp>
        <p:nvSpPr>
          <p:cNvPr id="17817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1944612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94483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5F978D"/>
          </a:solidFill>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xfrm>
            <a:off x="457200" y="6248400"/>
            <a:ext cx="5486400" cy="476250"/>
          </a:xfrm>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lvl1pPr>
              <a:defRPr dirty="0" smtClean="0">
                <a:solidFill>
                  <a:srgbClr val="7B7ABB"/>
                </a:solidFill>
              </a:defRPr>
            </a:lvl1pPr>
          </a:lstStyle>
          <a:p>
            <a:r>
              <a:rPr lang="en-US" smtClean="0"/>
              <a:t>10B-</a:t>
            </a:r>
            <a:fld id="{81101345-F9DA-4CA5-82EA-1D02BA364C57}" type="slidenum">
              <a:rPr lang="en-US" smtClean="0"/>
              <a:pPr/>
              <a:t>‹#›</a:t>
            </a:fld>
            <a:endParaRPr lang="en-US" smtClean="0"/>
          </a:p>
          <a:p>
            <a:endParaRPr lang="en-US" dirty="0"/>
          </a:p>
        </p:txBody>
      </p:sp>
    </p:spTree>
    <p:extLst>
      <p:ext uri="{BB962C8B-B14F-4D97-AF65-F5344CB8AC3E}">
        <p14:creationId xmlns:p14="http://schemas.microsoft.com/office/powerpoint/2010/main" val="1206027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r>
              <a:rPr lang="en-US" smtClean="0"/>
              <a:t>10B-</a:t>
            </a:r>
            <a:fld id="{4D15E3FE-6C61-43D2-A8B5-1455045C75E1}" type="slidenum">
              <a:rPr lang="en-US" smtClean="0"/>
              <a:pPr/>
              <a:t>‹#›</a:t>
            </a:fld>
            <a:endParaRPr lang="en-US" smtClean="0"/>
          </a:p>
          <a:p>
            <a:endParaRPr lang="en-US" dirty="0"/>
          </a:p>
        </p:txBody>
      </p:sp>
    </p:spTree>
    <p:extLst>
      <p:ext uri="{BB962C8B-B14F-4D97-AF65-F5344CB8AC3E}">
        <p14:creationId xmlns:p14="http://schemas.microsoft.com/office/powerpoint/2010/main" val="202801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r>
              <a:rPr lang="en-US" smtClean="0"/>
              <a:t>10B-</a:t>
            </a:r>
            <a:fld id="{4CDD9BA5-691C-4DFC-ACBB-E6BB7DB6771A}" type="slidenum">
              <a:rPr lang="en-US" smtClean="0"/>
              <a:pPr/>
              <a:t>‹#›</a:t>
            </a:fld>
            <a:endParaRPr lang="en-US" smtClean="0"/>
          </a:p>
          <a:p>
            <a:endParaRPr lang="en-US" dirty="0"/>
          </a:p>
        </p:txBody>
      </p:sp>
    </p:spTree>
    <p:extLst>
      <p:ext uri="{BB962C8B-B14F-4D97-AF65-F5344CB8AC3E}">
        <p14:creationId xmlns:p14="http://schemas.microsoft.com/office/powerpoint/2010/main" val="1536282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solidFill>
            <a:srgbClr val="5F978D"/>
          </a:solidFill>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10B-</a:t>
            </a:r>
            <a:fld id="{0E234AE6-2CA2-4DF5-BA56-95CDCF89ADE0}" type="slidenum">
              <a:rPr lang="en-US" smtClean="0"/>
              <a:pPr/>
              <a:t>‹#›</a:t>
            </a:fld>
            <a:endParaRPr lang="en-US" smtClean="0"/>
          </a:p>
          <a:p>
            <a:endParaRPr lang="en-US" dirty="0"/>
          </a:p>
        </p:txBody>
      </p:sp>
    </p:spTree>
    <p:extLst>
      <p:ext uri="{BB962C8B-B14F-4D97-AF65-F5344CB8AC3E}">
        <p14:creationId xmlns:p14="http://schemas.microsoft.com/office/powerpoint/2010/main" val="3885577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10B-</a:t>
            </a:r>
            <a:fld id="{3D17DD6B-B25E-41D0-84E2-CC9BF5AD9F6D}" type="slidenum">
              <a:rPr lang="en-US" smtClean="0"/>
              <a:pPr/>
              <a:t>‹#›</a:t>
            </a:fld>
            <a:endParaRPr lang="en-US" smtClean="0"/>
          </a:p>
          <a:p>
            <a:endParaRPr lang="en-US" dirty="0"/>
          </a:p>
        </p:txBody>
      </p:sp>
    </p:spTree>
    <p:extLst>
      <p:ext uri="{BB962C8B-B14F-4D97-AF65-F5344CB8AC3E}">
        <p14:creationId xmlns:p14="http://schemas.microsoft.com/office/powerpoint/2010/main" val="1002810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solidFill>
                  <a:srgbClr val="7B7ABB"/>
                </a:solidFill>
              </a:defRPr>
            </a:lvl1pPr>
          </a:lstStyle>
          <a:p>
            <a:r>
              <a:rPr lang="en-US" smtClean="0"/>
              <a:t>10B-</a:t>
            </a:r>
            <a:fld id="{502A1FDC-1D55-4D0B-9EA6-3D955708DBBA}" type="slidenum">
              <a:rPr lang="en-US" smtClean="0"/>
              <a:pPr/>
              <a:t>‹#›</a:t>
            </a:fld>
            <a:endParaRPr lang="en-US" smtClean="0"/>
          </a:p>
          <a:p>
            <a:endParaRPr lang="en-US" dirty="0"/>
          </a:p>
        </p:txBody>
      </p:sp>
    </p:spTree>
    <p:extLst>
      <p:ext uri="{BB962C8B-B14F-4D97-AF65-F5344CB8AC3E}">
        <p14:creationId xmlns:p14="http://schemas.microsoft.com/office/powerpoint/2010/main" val="203800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10B-</a:t>
            </a:r>
            <a:fld id="{9AC0E93E-8639-445B-BD8C-09E9F3C72EA6}" type="slidenum">
              <a:rPr lang="en-US" smtClean="0"/>
              <a:pPr/>
              <a:t>‹#›</a:t>
            </a:fld>
            <a:endParaRPr lang="en-US" smtClean="0"/>
          </a:p>
          <a:p>
            <a:endParaRPr lang="en-US" dirty="0"/>
          </a:p>
        </p:txBody>
      </p:sp>
    </p:spTree>
    <p:extLst>
      <p:ext uri="{BB962C8B-B14F-4D97-AF65-F5344CB8AC3E}">
        <p14:creationId xmlns:p14="http://schemas.microsoft.com/office/powerpoint/2010/main" val="2004464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8" name="Rectangle 6"/>
          <p:cNvSpPr>
            <a:spLocks noGrp="1" noChangeArrowheads="1"/>
          </p:cNvSpPr>
          <p:nvPr>
            <p:ph type="sldNum" sz="quarter" idx="11"/>
          </p:nvPr>
        </p:nvSpPr>
        <p:spPr>
          <a:ln/>
        </p:spPr>
        <p:txBody>
          <a:bodyPr/>
          <a:lstStyle>
            <a:lvl1pPr>
              <a:defRPr/>
            </a:lvl1pPr>
          </a:lstStyle>
          <a:p>
            <a:r>
              <a:rPr lang="en-US" smtClean="0"/>
              <a:t>10B-</a:t>
            </a:r>
            <a:fld id="{350133CE-0542-4976-B7AA-2D01FC60FB12}" type="slidenum">
              <a:rPr lang="en-US" smtClean="0"/>
              <a:pPr/>
              <a:t>‹#›</a:t>
            </a:fld>
            <a:endParaRPr lang="en-US" smtClean="0"/>
          </a:p>
          <a:p>
            <a:endParaRPr lang="en-US" dirty="0"/>
          </a:p>
        </p:txBody>
      </p:sp>
    </p:spTree>
    <p:extLst>
      <p:ext uri="{BB962C8B-B14F-4D97-AF65-F5344CB8AC3E}">
        <p14:creationId xmlns:p14="http://schemas.microsoft.com/office/powerpoint/2010/main" val="1451937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10B-</a:t>
            </a:r>
            <a:fld id="{235B0FBA-68FD-47E2-9BF8-F1303A581FED}" type="slidenum">
              <a:rPr lang="en-US" smtClean="0"/>
              <a:pPr/>
              <a:t>‹#›</a:t>
            </a:fld>
            <a:endParaRPr lang="en-US" smtClean="0"/>
          </a:p>
          <a:p>
            <a:endParaRPr lang="en-US" dirty="0"/>
          </a:p>
        </p:txBody>
      </p:sp>
    </p:spTree>
    <p:extLst>
      <p:ext uri="{BB962C8B-B14F-4D97-AF65-F5344CB8AC3E}">
        <p14:creationId xmlns:p14="http://schemas.microsoft.com/office/powerpoint/2010/main" val="3237468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Rectangle 6"/>
          <p:cNvSpPr>
            <a:spLocks noGrp="1" noChangeArrowheads="1"/>
          </p:cNvSpPr>
          <p:nvPr>
            <p:ph type="sldNum" sz="quarter" idx="11"/>
          </p:nvPr>
        </p:nvSpPr>
        <p:spPr>
          <a:ln/>
        </p:spPr>
        <p:txBody>
          <a:bodyPr/>
          <a:lstStyle>
            <a:lvl1pPr>
              <a:defRPr/>
            </a:lvl1pPr>
          </a:lstStyle>
          <a:p>
            <a:r>
              <a:rPr lang="en-US" smtClean="0"/>
              <a:t>10B-</a:t>
            </a:r>
            <a:fld id="{0DC418BA-ECE9-44E4-85E3-F4046B2F6C1C}" type="slidenum">
              <a:rPr lang="en-US" smtClean="0"/>
              <a:pPr/>
              <a:t>‹#›</a:t>
            </a:fld>
            <a:endParaRPr lang="en-US" smtClean="0"/>
          </a:p>
          <a:p>
            <a:endParaRPr lang="en-US" dirty="0"/>
          </a:p>
        </p:txBody>
      </p:sp>
    </p:spTree>
    <p:extLst>
      <p:ext uri="{BB962C8B-B14F-4D97-AF65-F5344CB8AC3E}">
        <p14:creationId xmlns:p14="http://schemas.microsoft.com/office/powerpoint/2010/main" val="4210123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r>
              <a:rPr lang="en-US" smtClean="0"/>
              <a:t>10B-</a:t>
            </a:r>
            <a:fld id="{D0D5E4BB-0391-4513-A02F-17BEAD4D876D}" type="slidenum">
              <a:rPr lang="en-US" smtClean="0"/>
              <a:pPr/>
              <a:t>‹#›</a:t>
            </a:fld>
            <a:endParaRPr lang="en-US" smtClean="0"/>
          </a:p>
          <a:p>
            <a:endParaRPr lang="en-US" dirty="0"/>
          </a:p>
        </p:txBody>
      </p:sp>
    </p:spTree>
    <p:extLst>
      <p:ext uri="{BB962C8B-B14F-4D97-AF65-F5344CB8AC3E}">
        <p14:creationId xmlns:p14="http://schemas.microsoft.com/office/powerpoint/2010/main" val="651548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r>
              <a:rPr lang="en-US" smtClean="0"/>
              <a:t>10B-</a:t>
            </a:r>
            <a:fld id="{84D1DE33-D442-407C-8E3E-483BB3CDBBD9}" type="slidenum">
              <a:rPr lang="en-US" smtClean="0"/>
              <a:pPr/>
              <a:t>‹#›</a:t>
            </a:fld>
            <a:endParaRPr lang="en-US" smtClean="0"/>
          </a:p>
          <a:p>
            <a:endParaRPr lang="en-US" dirty="0"/>
          </a:p>
        </p:txBody>
      </p:sp>
    </p:spTree>
    <p:extLst>
      <p:ext uri="{BB962C8B-B14F-4D97-AF65-F5344CB8AC3E}">
        <p14:creationId xmlns:p14="http://schemas.microsoft.com/office/powerpoint/2010/main" val="837158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5F978D"/>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0099CC"/>
                </a:solidFill>
                <a:latin typeface="Arial" charset="0"/>
                <a:cs typeface="+mn-cs"/>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7B7ABB"/>
                </a:solidFill>
                <a:latin typeface="Arial" panose="020B0604020202020204" pitchFamily="34" charset="0"/>
                <a:cs typeface="+mn-cs"/>
              </a:defRPr>
            </a:lvl1pPr>
          </a:lstStyle>
          <a:p>
            <a:r>
              <a:rPr lang="en-US" smtClean="0"/>
              <a:t>10B-</a:t>
            </a:r>
            <a:fld id="{A3C72450-ADBD-4EAC-955B-5DFEB88C5FF0}" type="slidenum">
              <a:rPr lang="en-US" smtClean="0"/>
              <a:pPr/>
              <a:t>‹#›</a:t>
            </a:fld>
            <a:endParaRPr lang="en-US" smtClean="0"/>
          </a:p>
          <a:p>
            <a:endParaRPr lang="en-US" dirty="0"/>
          </a:p>
        </p:txBody>
      </p:sp>
    </p:spTree>
    <p:extLst>
      <p:ext uri="{BB962C8B-B14F-4D97-AF65-F5344CB8AC3E}">
        <p14:creationId xmlns:p14="http://schemas.microsoft.com/office/powerpoint/2010/main" val="3158696080"/>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Lst>
  <p:timing>
    <p:tnLst>
      <p:par>
        <p:cTn id="1" dur="indefinite" restart="never" nodeType="tmRoot"/>
      </p:par>
    </p:tnLst>
  </p:timing>
  <p:hf hdr="0" dt="0"/>
  <p:txStyles>
    <p:titleStyle>
      <a:lvl1pPr algn="ctr" rtl="0" eaLnBrk="1" fontAlgn="base" hangingPunct="1">
        <a:spcBef>
          <a:spcPct val="0"/>
        </a:spcBef>
        <a:spcAft>
          <a:spcPct val="0"/>
        </a:spcAft>
        <a:defRPr sz="4400">
          <a:solidFill>
            <a:schemeClr val="bg1"/>
          </a:solidFill>
          <a:latin typeface="+mj-lt"/>
          <a:ea typeface="+mj-ea"/>
          <a:cs typeface="+mj-cs"/>
        </a:defRPr>
      </a:lvl1pPr>
      <a:lvl2pPr algn="ctr" rtl="0" eaLnBrk="1" fontAlgn="base" hangingPunct="1">
        <a:spcBef>
          <a:spcPct val="0"/>
        </a:spcBef>
        <a:spcAft>
          <a:spcPct val="0"/>
        </a:spcAft>
        <a:defRPr sz="4400">
          <a:solidFill>
            <a:schemeClr val="bg1"/>
          </a:solidFill>
          <a:latin typeface="Arial" charset="0"/>
        </a:defRPr>
      </a:lvl2pPr>
      <a:lvl3pPr algn="ctr" rtl="0" eaLnBrk="1" fontAlgn="base" hangingPunct="1">
        <a:spcBef>
          <a:spcPct val="0"/>
        </a:spcBef>
        <a:spcAft>
          <a:spcPct val="0"/>
        </a:spcAft>
        <a:defRPr sz="4400">
          <a:solidFill>
            <a:schemeClr val="bg1"/>
          </a:solidFill>
          <a:latin typeface="Arial" charset="0"/>
        </a:defRPr>
      </a:lvl3pPr>
      <a:lvl4pPr algn="ctr" rtl="0" eaLnBrk="1" fontAlgn="base" hangingPunct="1">
        <a:spcBef>
          <a:spcPct val="0"/>
        </a:spcBef>
        <a:spcAft>
          <a:spcPct val="0"/>
        </a:spcAft>
        <a:defRPr sz="4400">
          <a:solidFill>
            <a:schemeClr val="bg1"/>
          </a:solidFill>
          <a:latin typeface="Arial" charset="0"/>
        </a:defRPr>
      </a:lvl4pPr>
      <a:lvl5pPr algn="ctr" rtl="0" eaLnBrk="1" fontAlgn="base" hangingPunct="1">
        <a:spcBef>
          <a:spcPct val="0"/>
        </a:spcBef>
        <a:spcAft>
          <a:spcPct val="0"/>
        </a:spcAft>
        <a:defRPr sz="4400">
          <a:solidFill>
            <a:schemeClr val="bg1"/>
          </a:solidFill>
          <a:latin typeface="Arial" charset="0"/>
        </a:defRPr>
      </a:lvl5pPr>
      <a:lvl6pPr marL="457200" algn="ctr" rtl="0" eaLnBrk="1" fontAlgn="base" hangingPunct="1">
        <a:spcBef>
          <a:spcPct val="0"/>
        </a:spcBef>
        <a:spcAft>
          <a:spcPct val="0"/>
        </a:spcAft>
        <a:defRPr sz="4400">
          <a:solidFill>
            <a:schemeClr val="bg1"/>
          </a:solidFill>
          <a:latin typeface="Arial" charset="0"/>
        </a:defRPr>
      </a:lvl6pPr>
      <a:lvl7pPr marL="914400" algn="ctr" rtl="0" eaLnBrk="1" fontAlgn="base" hangingPunct="1">
        <a:spcBef>
          <a:spcPct val="0"/>
        </a:spcBef>
        <a:spcAft>
          <a:spcPct val="0"/>
        </a:spcAft>
        <a:defRPr sz="4400">
          <a:solidFill>
            <a:schemeClr val="bg1"/>
          </a:solidFill>
          <a:latin typeface="Arial" charset="0"/>
        </a:defRPr>
      </a:lvl7pPr>
      <a:lvl8pPr marL="1371600" algn="ctr" rtl="0" eaLnBrk="1" fontAlgn="base" hangingPunct="1">
        <a:spcBef>
          <a:spcPct val="0"/>
        </a:spcBef>
        <a:spcAft>
          <a:spcPct val="0"/>
        </a:spcAft>
        <a:defRPr sz="4400">
          <a:solidFill>
            <a:schemeClr val="bg1"/>
          </a:solidFill>
          <a:latin typeface="Arial" charset="0"/>
        </a:defRPr>
      </a:lvl8pPr>
      <a:lvl9pPr marL="1828800" algn="ctr" rtl="0" eaLnBrk="1" fontAlgn="base" hangingPunct="1">
        <a:spcBef>
          <a:spcPct val="0"/>
        </a:spcBef>
        <a:spcAft>
          <a:spcPct val="0"/>
        </a:spcAft>
        <a:defRPr sz="4400">
          <a:solidFill>
            <a:schemeClr val="bg1"/>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 y="2362200"/>
            <a:ext cx="3352800" cy="3800745"/>
          </a:xfrm>
          <a:prstGeom prst="rect">
            <a:avLst/>
          </a:prstGeom>
        </p:spPr>
      </p:pic>
      <p:sp>
        <p:nvSpPr>
          <p:cNvPr id="15363" name="Rectangle 2"/>
          <p:cNvSpPr>
            <a:spLocks noGrp="1" noChangeArrowheads="1"/>
          </p:cNvSpPr>
          <p:nvPr>
            <p:ph type="ctrTitle"/>
          </p:nvPr>
        </p:nvSpPr>
        <p:spPr>
          <a:xfrm>
            <a:off x="0" y="0"/>
            <a:ext cx="9144000" cy="2362200"/>
          </a:xfrm>
          <a:solidFill>
            <a:srgbClr val="5F978D"/>
          </a:solidFill>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Kroenke and David J. Auer</a:t>
            </a:r>
            <a:br>
              <a:rPr lang="en-US" sz="4000" dirty="0" smtClean="0">
                <a:latin typeface="Calibri" pitchFamily="34" charset="0"/>
                <a:cs typeface="Calibri" pitchFamily="34" charset="0"/>
              </a:rPr>
            </a:br>
            <a:r>
              <a:rPr lang="en-US" sz="4000" dirty="0" smtClean="0">
                <a:latin typeface="Calibri" pitchFamily="34" charset="0"/>
                <a:cs typeface="Calibri" pitchFamily="34" charset="0"/>
              </a:rPr>
              <a:t>Database Processing:</a:t>
            </a:r>
            <a:br>
              <a:rPr lang="en-US" sz="4000" dirty="0" smtClean="0">
                <a:latin typeface="Calibri" pitchFamily="34" charset="0"/>
                <a:cs typeface="Calibri" pitchFamily="34" charset="0"/>
              </a:rPr>
            </a:br>
            <a:r>
              <a:rPr lang="en-US" sz="3200" dirty="0" smtClean="0">
                <a:solidFill>
                  <a:schemeClr val="bg1">
                    <a:lumMod val="85000"/>
                  </a:schemeClr>
                </a:solidFill>
                <a:latin typeface="Calibri" pitchFamily="34" charset="0"/>
                <a:cs typeface="Calibri" pitchFamily="34" charset="0"/>
              </a:rPr>
              <a:t>Fundamentals, Design, and Implementation</a:t>
            </a:r>
            <a:r>
              <a:rPr lang="en-US" sz="4000" dirty="0" smtClean="0">
                <a:solidFill>
                  <a:srgbClr val="B3B3B3"/>
                </a:solidFill>
                <a:latin typeface="Calibri" pitchFamily="34" charset="0"/>
                <a:cs typeface="Calibri" pitchFamily="34" charset="0"/>
              </a:rPr>
              <a:t/>
            </a:r>
            <a:br>
              <a:rPr lang="en-US" sz="4000" dirty="0" smtClean="0">
                <a:solidFill>
                  <a:srgbClr val="B3B3B3"/>
                </a:solidFill>
                <a:latin typeface="Calibri" pitchFamily="34" charset="0"/>
                <a:cs typeface="Calibri" pitchFamily="34" charset="0"/>
              </a:rPr>
            </a:br>
            <a:endParaRPr lang="en-US" sz="4000" dirty="0" smtClean="0">
              <a:latin typeface="Calibri" pitchFamily="34" charset="0"/>
              <a:cs typeface="Calibri" pitchFamily="34" charset="0"/>
            </a:endParaRPr>
          </a:p>
        </p:txBody>
      </p:sp>
      <p:sp>
        <p:nvSpPr>
          <p:cNvPr id="15362" name="Rectangle 5"/>
          <p:cNvSpPr>
            <a:spLocks noChangeArrowheads="1"/>
          </p:cNvSpPr>
          <p:nvPr/>
        </p:nvSpPr>
        <p:spPr bwMode="auto">
          <a:xfrm>
            <a:off x="3352800" y="2362200"/>
            <a:ext cx="5791200" cy="3810000"/>
          </a:xfrm>
          <a:prstGeom prst="rect">
            <a:avLst/>
          </a:prstGeom>
          <a:noFill/>
          <a:ln w="9525">
            <a:noFill/>
            <a:miter lim="800000"/>
            <a:headEnd/>
            <a:tailEnd/>
          </a:ln>
        </p:spPr>
        <p:txBody>
          <a:bodyPr/>
          <a:lstStyle/>
          <a:p>
            <a:pPr algn="ctr">
              <a:spcBef>
                <a:spcPct val="20000"/>
              </a:spcBef>
            </a:pPr>
            <a:endParaRPr lang="en-US" sz="1000" b="1" dirty="0">
              <a:solidFill>
                <a:srgbClr val="3399FF"/>
              </a:solidFill>
            </a:endParaRPr>
          </a:p>
          <a:p>
            <a:pPr algn="ctr">
              <a:spcBef>
                <a:spcPct val="20000"/>
              </a:spcBef>
            </a:pPr>
            <a:r>
              <a:rPr lang="en-US" sz="3600" b="1" dirty="0">
                <a:solidFill>
                  <a:srgbClr val="D57A15"/>
                </a:solidFill>
                <a:latin typeface="Calibri" pitchFamily="34" charset="0"/>
                <a:cs typeface="Calibri" pitchFamily="34" charset="0"/>
              </a:rPr>
              <a:t>Chapter </a:t>
            </a:r>
            <a:r>
              <a:rPr lang="en-US" sz="3600" b="1" dirty="0" smtClean="0">
                <a:solidFill>
                  <a:srgbClr val="D57A15"/>
                </a:solidFill>
                <a:latin typeface="Calibri" pitchFamily="34" charset="0"/>
                <a:cs typeface="Calibri" pitchFamily="34" charset="0"/>
              </a:rPr>
              <a:t>Ten B:</a:t>
            </a:r>
            <a:endParaRPr lang="en-US" sz="3600" b="1" dirty="0">
              <a:solidFill>
                <a:srgbClr val="D57A15"/>
              </a:solidFill>
              <a:latin typeface="Calibri" pitchFamily="34" charset="0"/>
              <a:cs typeface="Calibri" pitchFamily="34" charset="0"/>
            </a:endParaRPr>
          </a:p>
          <a:p>
            <a:pPr algn="ctr" eaLnBrk="1" hangingPunct="1">
              <a:spcBef>
                <a:spcPts val="600"/>
              </a:spcBef>
            </a:pPr>
            <a:r>
              <a:rPr lang="en-US" sz="40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Managing </a:t>
            </a:r>
            <a:r>
              <a:rPr lang="en-US" sz="4000" b="1" dirty="0">
                <a:solidFill>
                  <a:srgbClr val="5F978D"/>
                </a:solidFill>
                <a:latin typeface="Calibri" panose="020F0502020204030204" pitchFamily="34" charset="0"/>
                <a:ea typeface="Calibri" panose="020F0502020204030204" pitchFamily="34" charset="0"/>
                <a:cs typeface="Calibri" panose="020F0502020204030204" pitchFamily="34" charset="0"/>
              </a:rPr>
              <a:t>Databases with</a:t>
            </a:r>
          </a:p>
          <a:p>
            <a:pPr algn="ctr" eaLnBrk="1" hangingPunct="1">
              <a:spcBef>
                <a:spcPts val="600"/>
              </a:spcBef>
            </a:pPr>
            <a:r>
              <a:rPr lang="en-US" sz="40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Oracle </a:t>
            </a:r>
            <a:r>
              <a:rPr lang="en-US" sz="40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Database</a:t>
            </a:r>
          </a:p>
          <a:p>
            <a:pPr algn="ctr" eaLnBrk="1" hangingPunct="1">
              <a:spcBef>
                <a:spcPts val="600"/>
              </a:spcBef>
            </a:pPr>
            <a:r>
              <a:rPr lang="en-US" sz="40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Part 2</a:t>
            </a:r>
            <a:endParaRPr lang="en-US" sz="4000" b="1" dirty="0">
              <a:solidFill>
                <a:srgbClr val="5F978D"/>
              </a:solidFill>
              <a:latin typeface="Calibri" panose="020F0502020204030204" pitchFamily="34" charset="0"/>
              <a:ea typeface="Calibri" panose="020F0502020204030204" pitchFamily="34" charset="0"/>
              <a:cs typeface="Calibri" panose="020F0502020204030204" pitchFamily="34" charset="0"/>
            </a:endParaRPr>
          </a:p>
          <a:p>
            <a:pPr>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cs typeface="+mn-cs"/>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018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title"/>
          </p:nvPr>
        </p:nvSpPr>
        <p:spPr/>
        <p:txBody>
          <a:bodyPr/>
          <a:lstStyle/>
          <a:p>
            <a:pPr eaLnBrk="1" hangingPunct="1"/>
            <a:r>
              <a:rPr lang="en-US" dirty="0" smtClean="0"/>
              <a:t>Creating the VRG Database</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Rectangle 3"/>
          <p:cNvSpPr/>
          <p:nvPr/>
        </p:nvSpPr>
        <p:spPr>
          <a:xfrm>
            <a:off x="457200" y="1524000"/>
            <a:ext cx="8229600" cy="3785652"/>
          </a:xfrm>
          <a:prstGeom prst="rect">
            <a:avLst/>
          </a:prstGeom>
        </p:spPr>
        <p:txBody>
          <a:bodyPr wrap="square">
            <a:spAutoFit/>
          </a:bodyPr>
          <a:lstStyle/>
          <a:p>
            <a:pPr marL="285750" indent="-285750">
              <a:buFont typeface="Arial" panose="020B0604020202020204" pitchFamily="34" charset="0"/>
              <a:buChar char="•"/>
            </a:pPr>
            <a:r>
              <a:rPr lang="en-US" sz="2400" dirty="0" smtClean="0">
                <a:solidFill>
                  <a:srgbClr val="000000"/>
                </a:solidFill>
                <a:latin typeface="MentorStd-Light"/>
              </a:rPr>
              <a:t>Create </a:t>
            </a:r>
            <a:r>
              <a:rPr lang="en-US" sz="2400" dirty="0">
                <a:solidFill>
                  <a:srgbClr val="000000"/>
                </a:solidFill>
                <a:latin typeface="MentorStd-Light"/>
              </a:rPr>
              <a:t>the </a:t>
            </a:r>
            <a:r>
              <a:rPr lang="en-US" sz="2400" b="1" dirty="0">
                <a:solidFill>
                  <a:srgbClr val="0099CC"/>
                </a:solidFill>
                <a:latin typeface="MentorStd-LightItalic"/>
              </a:rPr>
              <a:t>VRG</a:t>
            </a:r>
            <a:r>
              <a:rPr lang="en-US" sz="2400" i="1" dirty="0">
                <a:solidFill>
                  <a:srgbClr val="000000"/>
                </a:solidFill>
                <a:latin typeface="MentorStd-LightItalic"/>
              </a:rPr>
              <a:t> </a:t>
            </a:r>
            <a:r>
              <a:rPr lang="en-US" sz="2400" dirty="0">
                <a:solidFill>
                  <a:srgbClr val="000000"/>
                </a:solidFill>
                <a:latin typeface="MentorStd-Light"/>
              </a:rPr>
              <a:t>database itself</a:t>
            </a:r>
            <a:r>
              <a:rPr lang="en-US" sz="2400" dirty="0" smtClean="0">
                <a:solidFill>
                  <a:srgbClr val="000000"/>
                </a:solidFill>
                <a:latin typeface="MentorStd-Light"/>
              </a:rPr>
              <a:t>:</a:t>
            </a:r>
          </a:p>
          <a:p>
            <a:pPr marL="742950" lvl="1" indent="-285750">
              <a:buFont typeface="Arial" panose="020B0604020202020204" pitchFamily="34" charset="0"/>
              <a:buChar char="•"/>
            </a:pPr>
            <a:r>
              <a:rPr lang="en-US" sz="2400" dirty="0" smtClean="0">
                <a:solidFill>
                  <a:srgbClr val="000000"/>
                </a:solidFill>
                <a:latin typeface="MentorStd-Light"/>
              </a:rPr>
              <a:t>For </a:t>
            </a:r>
            <a:r>
              <a:rPr lang="en-US" sz="2400" i="1" dirty="0">
                <a:solidFill>
                  <a:srgbClr val="0099CC"/>
                </a:solidFill>
                <a:latin typeface="MentorStd-LightItalic"/>
              </a:rPr>
              <a:t>Oracle Database 12c</a:t>
            </a:r>
            <a:r>
              <a:rPr lang="en-US" sz="2400" dirty="0">
                <a:solidFill>
                  <a:srgbClr val="000000"/>
                </a:solidFill>
                <a:latin typeface="MentorStd-Light"/>
              </a:rPr>
              <a:t>, we use the same steps discussed above to create a </a:t>
            </a:r>
            <a:r>
              <a:rPr lang="en-US" sz="2400" dirty="0" smtClean="0">
                <a:solidFill>
                  <a:srgbClr val="000000"/>
                </a:solidFill>
                <a:latin typeface="MentorStd-Light"/>
              </a:rPr>
              <a:t>VRG </a:t>
            </a:r>
            <a:r>
              <a:rPr lang="en-US" sz="2400" dirty="0" err="1" smtClean="0">
                <a:solidFill>
                  <a:srgbClr val="000000"/>
                </a:solidFill>
                <a:latin typeface="MentorStd-Light"/>
              </a:rPr>
              <a:t>tablespace</a:t>
            </a:r>
            <a:r>
              <a:rPr lang="en-US" sz="2400" dirty="0" smtClean="0">
                <a:solidFill>
                  <a:srgbClr val="000000"/>
                </a:solidFill>
                <a:latin typeface="MentorStd-Light"/>
              </a:rPr>
              <a:t>, a </a:t>
            </a:r>
            <a:r>
              <a:rPr lang="en-US" sz="2400" dirty="0">
                <a:solidFill>
                  <a:srgbClr val="000000"/>
                </a:solidFill>
                <a:latin typeface="MentorStd-Light"/>
              </a:rPr>
              <a:t>VRG_USER user account, and a VRG_DEV role.</a:t>
            </a:r>
          </a:p>
          <a:p>
            <a:pPr marL="742950" lvl="1" indent="-285750">
              <a:buFont typeface="Arial" panose="020B0604020202020204" pitchFamily="34" charset="0"/>
              <a:buChar char="•"/>
            </a:pPr>
            <a:r>
              <a:rPr lang="en-US" sz="2400" dirty="0" smtClean="0">
                <a:solidFill>
                  <a:srgbClr val="000000"/>
                </a:solidFill>
                <a:latin typeface="MentorStd-Light"/>
              </a:rPr>
              <a:t>For </a:t>
            </a:r>
            <a:r>
              <a:rPr lang="en-US" sz="2400" i="1" dirty="0">
                <a:solidFill>
                  <a:srgbClr val="0099CC"/>
                </a:solidFill>
                <a:latin typeface="MentorStd-LightItalic"/>
              </a:rPr>
              <a:t>Oracle Database XE</a:t>
            </a:r>
            <a:r>
              <a:rPr lang="en-US" sz="2400" dirty="0">
                <a:solidFill>
                  <a:srgbClr val="000000"/>
                </a:solidFill>
                <a:latin typeface="MentorStd-Light"/>
              </a:rPr>
              <a:t>, we will use the same steps discussed above to create a </a:t>
            </a:r>
            <a:r>
              <a:rPr lang="en-US" sz="2400" dirty="0" smtClean="0">
                <a:solidFill>
                  <a:srgbClr val="000000"/>
                </a:solidFill>
                <a:latin typeface="MentorStd-Light"/>
              </a:rPr>
              <a:t>VRG_USER </a:t>
            </a:r>
            <a:r>
              <a:rPr lang="en-US" sz="2400" dirty="0">
                <a:solidFill>
                  <a:srgbClr val="000000"/>
                </a:solidFill>
                <a:latin typeface="MentorStd-Light"/>
              </a:rPr>
              <a:t>Oracle Application Express workspace.</a:t>
            </a:r>
          </a:p>
          <a:p>
            <a:pPr marL="285750" indent="-285750">
              <a:buFont typeface="Arial" panose="020B0604020202020204" pitchFamily="34" charset="0"/>
              <a:buChar char="•"/>
            </a:pPr>
            <a:r>
              <a:rPr lang="en-US" sz="2400" dirty="0">
                <a:solidFill>
                  <a:srgbClr val="000000"/>
                </a:solidFill>
                <a:latin typeface="MentorStd-Light"/>
              </a:rPr>
              <a:t>Once we have created the basis for a new connection, we create a </a:t>
            </a:r>
            <a:r>
              <a:rPr lang="en-US" sz="2400" b="1" dirty="0">
                <a:solidFill>
                  <a:srgbClr val="0099CC"/>
                </a:solidFill>
                <a:latin typeface="MentorStd-Light"/>
              </a:rPr>
              <a:t>VRG-Database </a:t>
            </a:r>
            <a:r>
              <a:rPr lang="en-US" sz="2400" b="1" dirty="0" smtClean="0">
                <a:solidFill>
                  <a:srgbClr val="0099CC"/>
                </a:solidFill>
                <a:latin typeface="MentorStd-Light"/>
              </a:rPr>
              <a:t>connection </a:t>
            </a:r>
            <a:r>
              <a:rPr lang="en-US" sz="2400" dirty="0" smtClean="0">
                <a:solidFill>
                  <a:srgbClr val="000000"/>
                </a:solidFill>
                <a:latin typeface="MentorStd-Light"/>
              </a:rPr>
              <a:t>in </a:t>
            </a:r>
            <a:r>
              <a:rPr lang="en-US" sz="2400" dirty="0">
                <a:solidFill>
                  <a:srgbClr val="000000"/>
                </a:solidFill>
                <a:latin typeface="MentorStd-Light"/>
              </a:rPr>
              <a:t>SQL Developer.</a:t>
            </a:r>
            <a:endParaRPr lang="en-US" sz="2400" dirty="0"/>
          </a:p>
        </p:txBody>
      </p:sp>
      <p:sp>
        <p:nvSpPr>
          <p:cNvPr id="6" name="Slide Number Placeholder 5"/>
          <p:cNvSpPr>
            <a:spLocks noGrp="1"/>
          </p:cNvSpPr>
          <p:nvPr>
            <p:ph type="sldNum" sz="quarter" idx="11"/>
          </p:nvPr>
        </p:nvSpPr>
        <p:spPr/>
        <p:txBody>
          <a:bodyPr/>
          <a:lstStyle/>
          <a:p>
            <a:r>
              <a:rPr lang="en-US" smtClean="0"/>
              <a:t>10B-</a:t>
            </a:r>
            <a:fld id="{3D17DD6B-B25E-41D0-84E2-CC9BF5AD9F6D}" type="slidenum">
              <a:rPr lang="en-US" smtClean="0"/>
              <a:pPr/>
              <a:t>10</a:t>
            </a:fld>
            <a:endParaRPr lang="en-US" smtClean="0"/>
          </a:p>
          <a:p>
            <a:endParaRPr lang="en-US" dirty="0"/>
          </a:p>
        </p:txBody>
      </p:sp>
    </p:spTree>
    <p:extLst>
      <p:ext uri="{BB962C8B-B14F-4D97-AF65-F5344CB8AC3E}">
        <p14:creationId xmlns:p14="http://schemas.microsoft.com/office/powerpoint/2010/main" val="3384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lstStyle/>
          <a:p>
            <a:r>
              <a:rPr lang="en-US" sz="3600" dirty="0"/>
              <a:t>The VRG Database in </a:t>
            </a:r>
            <a:r>
              <a:rPr lang="en-US" sz="3600" dirty="0" smtClean="0"/>
              <a:t>SQL Developer</a:t>
            </a:r>
            <a:br>
              <a:rPr lang="en-US" sz="3600" dirty="0" smtClean="0"/>
            </a:br>
            <a:r>
              <a:rPr lang="en-US" sz="2400" dirty="0"/>
              <a:t>The VRG-Database Connection in </a:t>
            </a:r>
            <a:r>
              <a:rPr lang="en-US" sz="2400" dirty="0" smtClean="0"/>
              <a:t>the</a:t>
            </a:r>
            <a:br>
              <a:rPr lang="en-US" sz="2400" dirty="0" smtClean="0"/>
            </a:br>
            <a:r>
              <a:rPr lang="en-US" sz="2400" dirty="0" smtClean="0"/>
              <a:t>New/Select </a:t>
            </a:r>
            <a:r>
              <a:rPr lang="en-US" sz="2400" dirty="0"/>
              <a:t>Database Connection Dialog Box</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1026" name="Picture 2" descr="C:\Users\DAVIDA~1\AppData\Local\Temp\SNAGHTML12d310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8229600" cy="45174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1"/>
          </p:nvPr>
        </p:nvSpPr>
        <p:spPr/>
        <p:txBody>
          <a:bodyPr/>
          <a:lstStyle/>
          <a:p>
            <a:r>
              <a:rPr lang="en-US" smtClean="0"/>
              <a:t>10B-</a:t>
            </a:r>
            <a:fld id="{3D17DD6B-B25E-41D0-84E2-CC9BF5AD9F6D}" type="slidenum">
              <a:rPr lang="en-US" smtClean="0"/>
              <a:pPr/>
              <a:t>11</a:t>
            </a:fld>
            <a:endParaRPr lang="en-US" smtClean="0"/>
          </a:p>
          <a:p>
            <a:endParaRPr lang="en-US" dirty="0"/>
          </a:p>
        </p:txBody>
      </p:sp>
    </p:spTree>
    <p:extLst>
      <p:ext uri="{BB962C8B-B14F-4D97-AF65-F5344CB8AC3E}">
        <p14:creationId xmlns:p14="http://schemas.microsoft.com/office/powerpoint/2010/main" val="3976497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AVIDA~1\AppData\Local\Temp\SNAGHTML12ec0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51624"/>
            <a:ext cx="8229600" cy="44673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8229600" cy="1325562"/>
          </a:xfrm>
        </p:spPr>
        <p:txBody>
          <a:bodyPr/>
          <a:lstStyle/>
          <a:p>
            <a:r>
              <a:rPr lang="en-US" sz="3600" dirty="0"/>
              <a:t>The VRG Database in </a:t>
            </a:r>
            <a:r>
              <a:rPr lang="en-US" sz="3600" dirty="0" smtClean="0"/>
              <a:t>SQL Developer</a:t>
            </a:r>
            <a:br>
              <a:rPr lang="en-US" sz="3600" dirty="0" smtClean="0"/>
            </a:br>
            <a:r>
              <a:rPr lang="en-US" sz="2400" dirty="0"/>
              <a:t>The VRG-Database Connection in </a:t>
            </a:r>
            <a:r>
              <a:rPr lang="en-US" sz="2400" dirty="0" smtClean="0"/>
              <a:t>the Connections Pane</a:t>
            </a:r>
            <a:endParaRPr lang="en-US" sz="24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12</a:t>
            </a:fld>
            <a:endParaRPr lang="en-US" smtClean="0"/>
          </a:p>
          <a:p>
            <a:endParaRPr lang="en-US" dirty="0"/>
          </a:p>
        </p:txBody>
      </p:sp>
    </p:spTree>
    <p:extLst>
      <p:ext uri="{BB962C8B-B14F-4D97-AF65-F5344CB8AC3E}">
        <p14:creationId xmlns:p14="http://schemas.microsoft.com/office/powerpoint/2010/main" val="104542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SQL </a:t>
            </a:r>
            <a:r>
              <a:rPr lang="en-US" dirty="0" smtClean="0"/>
              <a:t>Scripts</a:t>
            </a:r>
            <a:endParaRPr lang="en-US" dirty="0"/>
          </a:p>
        </p:txBody>
      </p:sp>
      <p:sp>
        <p:nvSpPr>
          <p:cNvPr id="3" name="Content Placeholder 2"/>
          <p:cNvSpPr>
            <a:spLocks noGrp="1"/>
          </p:cNvSpPr>
          <p:nvPr>
            <p:ph idx="1"/>
          </p:nvPr>
        </p:nvSpPr>
        <p:spPr>
          <a:xfrm>
            <a:off x="449580" y="1234440"/>
            <a:ext cx="8229600" cy="4525963"/>
          </a:xfrm>
        </p:spPr>
        <p:txBody>
          <a:bodyPr/>
          <a:lstStyle/>
          <a:p>
            <a:r>
              <a:rPr lang="en-US" sz="2400" dirty="0" smtClean="0"/>
              <a:t>An </a:t>
            </a:r>
            <a:r>
              <a:rPr lang="en-US" sz="2400" b="1" dirty="0">
                <a:solidFill>
                  <a:srgbClr val="0099CC"/>
                </a:solidFill>
              </a:rPr>
              <a:t>SQL script</a:t>
            </a:r>
            <a:r>
              <a:rPr lang="en-US" sz="2400" b="1" dirty="0"/>
              <a:t> </a:t>
            </a:r>
            <a:r>
              <a:rPr lang="en-US" sz="2400" dirty="0"/>
              <a:t>is a plaintext file labeled with the </a:t>
            </a:r>
            <a:r>
              <a:rPr lang="en-US" sz="2400" i="1" dirty="0"/>
              <a:t>.</a:t>
            </a:r>
            <a:r>
              <a:rPr lang="en-US" sz="2400" i="1" dirty="0" err="1"/>
              <a:t>sql</a:t>
            </a:r>
            <a:r>
              <a:rPr lang="en-US" sz="2400" i="1" dirty="0"/>
              <a:t> </a:t>
            </a:r>
            <a:r>
              <a:rPr lang="en-US" sz="2400" dirty="0"/>
              <a:t>file extension</a:t>
            </a:r>
            <a:r>
              <a:rPr lang="en-US" sz="2400" dirty="0" smtClean="0"/>
              <a:t>.</a:t>
            </a:r>
          </a:p>
          <a:p>
            <a:r>
              <a:rPr lang="en-US" sz="2400" dirty="0" smtClean="0"/>
              <a:t>An SQL script </a:t>
            </a:r>
            <a:r>
              <a:rPr lang="en-US" sz="2400" dirty="0"/>
              <a:t>is composed of one or more SQL statements, which can include SQL script comments.</a:t>
            </a:r>
          </a:p>
          <a:p>
            <a:r>
              <a:rPr lang="en-US" sz="2400" b="1" dirty="0">
                <a:solidFill>
                  <a:srgbClr val="0099CC"/>
                </a:solidFill>
              </a:rPr>
              <a:t>SQL script comments </a:t>
            </a:r>
            <a:r>
              <a:rPr lang="en-US" sz="2400" dirty="0"/>
              <a:t>are lines of text that do not run when the script is </a:t>
            </a:r>
            <a:r>
              <a:rPr lang="en-US" sz="2400" dirty="0" smtClean="0"/>
              <a:t>executed but </a:t>
            </a:r>
            <a:r>
              <a:rPr lang="en-US" sz="2400" dirty="0"/>
              <a:t>are used to document the purpose and contents of the script. Each comment </a:t>
            </a:r>
            <a:r>
              <a:rPr lang="en-US" sz="2400" dirty="0" smtClean="0"/>
              <a:t>begins with </a:t>
            </a:r>
            <a:r>
              <a:rPr lang="en-US" sz="2400" dirty="0"/>
              <a:t>the characters </a:t>
            </a:r>
            <a:r>
              <a:rPr lang="en-US" sz="2400" b="1" dirty="0">
                <a:solidFill>
                  <a:srgbClr val="0099CC"/>
                </a:solidFill>
              </a:rPr>
              <a:t>/* (slash asterisk) </a:t>
            </a:r>
            <a:r>
              <a:rPr lang="en-US" sz="2400" dirty="0"/>
              <a:t>and ends with the characters </a:t>
            </a:r>
            <a:r>
              <a:rPr lang="en-US" sz="2400" b="1" dirty="0">
                <a:solidFill>
                  <a:srgbClr val="0099CC"/>
                </a:solidFill>
              </a:rPr>
              <a:t>*/ (asterisk slash</a:t>
            </a:r>
            <a:r>
              <a:rPr lang="en-US" sz="2400" b="1" dirty="0" smtClean="0">
                <a:solidFill>
                  <a:srgbClr val="0099CC"/>
                </a:solidFill>
              </a:rPr>
              <a:t>)</a:t>
            </a:r>
            <a:r>
              <a:rPr lang="en-US" sz="2400" dirty="0" smtClean="0"/>
              <a:t>. Alternatively</a:t>
            </a:r>
            <a:r>
              <a:rPr lang="en-US" sz="2400" dirty="0"/>
              <a:t>, for a single line comment (or a comment at the end of a line), we use </a:t>
            </a:r>
            <a:r>
              <a:rPr lang="en-US" sz="2400" b="1" dirty="0" smtClean="0">
                <a:solidFill>
                  <a:srgbClr val="0099CC"/>
                </a:solidFill>
              </a:rPr>
              <a:t>– – </a:t>
            </a:r>
            <a:r>
              <a:rPr lang="en-US" sz="2400" b="1" dirty="0">
                <a:solidFill>
                  <a:srgbClr val="0099CC"/>
                </a:solidFill>
              </a:rPr>
              <a:t>(</a:t>
            </a:r>
            <a:r>
              <a:rPr lang="en-US" sz="2400" b="1" dirty="0" smtClean="0">
                <a:solidFill>
                  <a:srgbClr val="0099CC"/>
                </a:solidFill>
              </a:rPr>
              <a:t>two dashes</a:t>
            </a:r>
            <a:r>
              <a:rPr lang="en-US" sz="2400" b="1" dirty="0">
                <a:solidFill>
                  <a:srgbClr val="0099CC"/>
                </a:solidFill>
              </a:rPr>
              <a:t>)</a:t>
            </a:r>
            <a:r>
              <a:rPr lang="en-US" sz="2400" b="1" dirty="0"/>
              <a:t> </a:t>
            </a:r>
            <a:r>
              <a:rPr lang="en-US" sz="2400" dirty="0"/>
              <a:t>at the start of the comment.</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10B-</a:t>
            </a:r>
            <a:fld id="{3D17DD6B-B25E-41D0-84E2-CC9BF5AD9F6D}" type="slidenum">
              <a:rPr lang="en-US" smtClean="0"/>
              <a:pPr/>
              <a:t>13</a:t>
            </a:fld>
            <a:endParaRPr lang="en-US" smtClean="0"/>
          </a:p>
          <a:p>
            <a:endParaRPr lang="en-US" dirty="0"/>
          </a:p>
        </p:txBody>
      </p:sp>
    </p:spTree>
    <p:extLst>
      <p:ext uri="{BB962C8B-B14F-4D97-AF65-F5344CB8AC3E}">
        <p14:creationId xmlns:p14="http://schemas.microsoft.com/office/powerpoint/2010/main" val="847255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sz="3200" dirty="0" smtClean="0"/>
              <a:t>VRG Database Available Online</a:t>
            </a:r>
            <a:endParaRPr lang="en-US" sz="3200" dirty="0"/>
          </a:p>
        </p:txBody>
      </p:sp>
      <p:sp>
        <p:nvSpPr>
          <p:cNvPr id="3" name="Content Placeholder 2"/>
          <p:cNvSpPr>
            <a:spLocks noGrp="1"/>
          </p:cNvSpPr>
          <p:nvPr>
            <p:ph idx="1"/>
          </p:nvPr>
        </p:nvSpPr>
        <p:spPr>
          <a:xfrm>
            <a:off x="457200" y="1066800"/>
            <a:ext cx="8229600" cy="4830763"/>
          </a:xfrm>
        </p:spPr>
        <p:txBody>
          <a:bodyPr/>
          <a:lstStyle/>
          <a:p>
            <a:r>
              <a:rPr lang="en-US" sz="2400" dirty="0" smtClean="0"/>
              <a:t>The SQL scripts to create and populate the VRG database tables are complex scripts and tedious to reproduce in their complete form.</a:t>
            </a:r>
          </a:p>
          <a:p>
            <a:r>
              <a:rPr lang="en-US" sz="2400" dirty="0" smtClean="0"/>
              <a:t>Versions of the SQL scripts for the complete VRG database are available in the downloadable Student Files available at:</a:t>
            </a:r>
          </a:p>
          <a:p>
            <a:pPr marL="457200" lvl="1" indent="0">
              <a:buNone/>
            </a:pPr>
            <a:r>
              <a:rPr lang="en-US" sz="2000" dirty="0" smtClean="0"/>
              <a:t>	</a:t>
            </a:r>
            <a:r>
              <a:rPr lang="en-US" sz="2000" dirty="0"/>
              <a:t> </a:t>
            </a:r>
            <a:r>
              <a:rPr lang="en-US" sz="2000" dirty="0">
                <a:solidFill>
                  <a:srgbClr val="0099CC"/>
                </a:solidFill>
              </a:rPr>
              <a:t>http://www.pearsonhighered.com/kroenke/</a:t>
            </a:r>
          </a:p>
          <a:p>
            <a:r>
              <a:rPr lang="en-US" sz="2400" dirty="0" smtClean="0"/>
              <a:t>These include versions for:</a:t>
            </a:r>
          </a:p>
          <a:p>
            <a:pPr lvl="1"/>
            <a:r>
              <a:rPr lang="en-US" sz="2000" dirty="0" smtClean="0"/>
              <a:t>Microsoft SQL Server 2014</a:t>
            </a:r>
          </a:p>
          <a:p>
            <a:pPr lvl="1"/>
            <a:r>
              <a:rPr lang="en-US" sz="2000" dirty="0" smtClean="0"/>
              <a:t>Oracle Database 12c and Oracle Database XE</a:t>
            </a:r>
          </a:p>
          <a:p>
            <a:pPr lvl="1"/>
            <a:r>
              <a:rPr lang="en-US" sz="2000" dirty="0" smtClean="0"/>
              <a:t>MySQL 5.6</a:t>
            </a:r>
          </a:p>
          <a:p>
            <a:r>
              <a:rPr lang="en-US" sz="2400" b="1" dirty="0" smtClean="0">
                <a:solidFill>
                  <a:srgbClr val="0099CC"/>
                </a:solidFill>
              </a:rPr>
              <a:t>We recommend you actually run all material in a live database!</a:t>
            </a:r>
            <a:endParaRPr lang="en-US" sz="2400" b="1" dirty="0">
              <a:solidFill>
                <a:srgbClr val="0099CC"/>
              </a:solidFill>
            </a:endParaRP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10B-</a:t>
            </a:r>
            <a:fld id="{3D17DD6B-B25E-41D0-84E2-CC9BF5AD9F6D}" type="slidenum">
              <a:rPr lang="en-US" smtClean="0"/>
              <a:pPr/>
              <a:t>14</a:t>
            </a:fld>
            <a:endParaRPr lang="en-US" smtClean="0"/>
          </a:p>
          <a:p>
            <a:endParaRPr lang="en-US" dirty="0"/>
          </a:p>
        </p:txBody>
      </p:sp>
    </p:spTree>
    <p:extLst>
      <p:ext uri="{BB962C8B-B14F-4D97-AF65-F5344CB8AC3E}">
        <p14:creationId xmlns:p14="http://schemas.microsoft.com/office/powerpoint/2010/main" val="31866199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VIDA~1\AppData\Local\Temp\SNAGHTML130a4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65269"/>
            <a:ext cx="8229600" cy="4336982"/>
          </a:xfrm>
          <a:prstGeom prst="rect">
            <a:avLst/>
          </a:prstGeom>
          <a:noFill/>
          <a:extLst>
            <a:ext uri="{909E8E84-426E-40DD-AFC4-6F175D3DCCD1}">
              <a14:hiddenFill xmlns:a14="http://schemas.microsoft.com/office/drawing/2010/main">
                <a:solidFill>
                  <a:srgbClr val="FFFFFF"/>
                </a:solidFill>
              </a14:hiddenFill>
            </a:ext>
          </a:extLst>
        </p:spPr>
      </p:pic>
      <p:sp>
        <p:nvSpPr>
          <p:cNvPr id="49154" name="Title 1"/>
          <p:cNvSpPr>
            <a:spLocks noGrp="1"/>
          </p:cNvSpPr>
          <p:nvPr>
            <p:ph type="title"/>
          </p:nvPr>
        </p:nvSpPr>
        <p:spPr/>
        <p:txBody>
          <a:bodyPr/>
          <a:lstStyle/>
          <a:p>
            <a:r>
              <a:rPr lang="en-US" sz="4000" dirty="0" smtClean="0"/>
              <a:t>SQL Scripts</a:t>
            </a:r>
            <a:r>
              <a:rPr lang="en-US" dirty="0" smtClean="0"/>
              <a:t/>
            </a:r>
            <a:br>
              <a:rPr lang="en-US" dirty="0" smtClean="0"/>
            </a:br>
            <a:r>
              <a:rPr lang="en-US" sz="2800" dirty="0" smtClean="0"/>
              <a:t> </a:t>
            </a:r>
            <a:r>
              <a:rPr lang="en-US" sz="2800" dirty="0"/>
              <a:t>The VRG Database Script </a:t>
            </a:r>
            <a:r>
              <a:rPr lang="en-US" sz="2800" dirty="0" smtClean="0"/>
              <a:t>in the </a:t>
            </a:r>
            <a:r>
              <a:rPr lang="en-US" sz="2800" dirty="0"/>
              <a:t>SQL Developer</a:t>
            </a:r>
            <a:endParaRPr lang="en-US" sz="2800" dirty="0" smtClean="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15</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1465269"/>
            <a:ext cx="8229600" cy="4336981"/>
          </a:xfrm>
          <a:prstGeom prst="rect">
            <a:avLst/>
          </a:prstGeom>
        </p:spPr>
      </p:pic>
      <p:sp>
        <p:nvSpPr>
          <p:cNvPr id="49154" name="Title 1"/>
          <p:cNvSpPr>
            <a:spLocks noGrp="1"/>
          </p:cNvSpPr>
          <p:nvPr>
            <p:ph type="title"/>
          </p:nvPr>
        </p:nvSpPr>
        <p:spPr/>
        <p:txBody>
          <a:bodyPr/>
          <a:lstStyle/>
          <a:p>
            <a:r>
              <a:rPr lang="en-US" sz="4000" dirty="0" smtClean="0"/>
              <a:t>SQL Scripts</a:t>
            </a:r>
            <a:r>
              <a:rPr lang="en-US" dirty="0" smtClean="0"/>
              <a:t/>
            </a:r>
            <a:br>
              <a:rPr lang="en-US" dirty="0" smtClean="0"/>
            </a:br>
            <a:r>
              <a:rPr lang="en-US" sz="2800" dirty="0" smtClean="0"/>
              <a:t>Saving </a:t>
            </a:r>
            <a:r>
              <a:rPr lang="en-US" sz="2800" dirty="0"/>
              <a:t>the SQL Script</a:t>
            </a:r>
            <a:endParaRPr lang="en-US" sz="2800" dirty="0" smtClean="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16</a:t>
            </a:fld>
            <a:endParaRPr lang="en-US" smtClean="0"/>
          </a:p>
          <a:p>
            <a:endParaRPr lang="en-US" dirty="0"/>
          </a:p>
        </p:txBody>
      </p:sp>
    </p:spTree>
    <p:extLst>
      <p:ext uri="{BB962C8B-B14F-4D97-AF65-F5344CB8AC3E}">
        <p14:creationId xmlns:p14="http://schemas.microsoft.com/office/powerpoint/2010/main" val="2826116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Auer\AppData\Local\Temp\SNAGHTMLf47acc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3" y="1474499"/>
            <a:ext cx="8176571" cy="4357715"/>
          </a:xfrm>
          <a:prstGeom prst="rect">
            <a:avLst/>
          </a:prstGeom>
          <a:noFill/>
          <a:extLst>
            <a:ext uri="{909E8E84-426E-40DD-AFC4-6F175D3DCCD1}">
              <a14:hiddenFill xmlns:a14="http://schemas.microsoft.com/office/drawing/2010/main">
                <a:solidFill>
                  <a:srgbClr val="FFFFFF"/>
                </a:solidFill>
              </a14:hiddenFill>
            </a:ext>
          </a:extLst>
        </p:spPr>
      </p:pic>
      <p:sp>
        <p:nvSpPr>
          <p:cNvPr id="50178" name="Title 1"/>
          <p:cNvSpPr>
            <a:spLocks noGrp="1"/>
          </p:cNvSpPr>
          <p:nvPr>
            <p:ph type="title"/>
          </p:nvPr>
        </p:nvSpPr>
        <p:spPr/>
        <p:txBody>
          <a:bodyPr/>
          <a:lstStyle/>
          <a:p>
            <a:pPr eaLnBrk="1" hangingPunct="1"/>
            <a:r>
              <a:rPr lang="en-US" smtClean="0"/>
              <a:t>SQL Scripts II</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17</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50235" y="1304681"/>
            <a:ext cx="6484780" cy="4940544"/>
          </a:xfrm>
          <a:prstGeom prst="rect">
            <a:avLst/>
          </a:prstGeom>
        </p:spPr>
      </p:pic>
      <p:sp>
        <p:nvSpPr>
          <p:cNvPr id="51202" name="Rectangle 4"/>
          <p:cNvSpPr>
            <a:spLocks noGrp="1" noChangeArrowheads="1"/>
          </p:cNvSpPr>
          <p:nvPr>
            <p:ph type="title"/>
          </p:nvPr>
        </p:nvSpPr>
        <p:spPr>
          <a:xfrm>
            <a:off x="457200" y="274638"/>
            <a:ext cx="8229600" cy="944562"/>
          </a:xfrm>
        </p:spPr>
        <p:txBody>
          <a:bodyPr/>
          <a:lstStyle/>
          <a:p>
            <a:pPr eaLnBrk="1" hangingPunct="1"/>
            <a:r>
              <a:rPr lang="en-US" sz="3200" dirty="0" smtClean="0"/>
              <a:t>Oracle CREATE TABLE Statements</a:t>
            </a:r>
            <a:br>
              <a:rPr lang="en-US" sz="3200" dirty="0" smtClean="0"/>
            </a:br>
            <a:r>
              <a:rPr lang="en-US" sz="3200" dirty="0" smtClean="0"/>
              <a:t>for the VRG Database I</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18</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title"/>
          </p:nvPr>
        </p:nvSpPr>
        <p:spPr>
          <a:xfrm>
            <a:off x="457200" y="274638"/>
            <a:ext cx="8229600" cy="944562"/>
          </a:xfrm>
        </p:spPr>
        <p:txBody>
          <a:bodyPr/>
          <a:lstStyle/>
          <a:p>
            <a:pPr eaLnBrk="1" hangingPunct="1"/>
            <a:r>
              <a:rPr lang="en-US" sz="3200" dirty="0" smtClean="0"/>
              <a:t>Oracle CREATE TABLE Statements</a:t>
            </a:r>
            <a:br>
              <a:rPr lang="en-US" sz="3200" dirty="0" smtClean="0"/>
            </a:br>
            <a:r>
              <a:rPr lang="en-US" sz="3200" dirty="0" smtClean="0"/>
              <a:t>for the VRG Database II</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1250236" y="1301507"/>
            <a:ext cx="5432506" cy="2508494"/>
          </a:xfrm>
          <a:prstGeom prst="rect">
            <a:avLst/>
          </a:prstGeom>
        </p:spPr>
      </p:pic>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19</a:t>
            </a:fld>
            <a:endParaRPr lang="en-US" smtClean="0"/>
          </a:p>
          <a:p>
            <a:endParaRPr lang="en-US" dirty="0"/>
          </a:p>
        </p:txBody>
      </p:sp>
    </p:spTree>
    <p:extLst>
      <p:ext uri="{BB962C8B-B14F-4D97-AF65-F5344CB8AC3E}">
        <p14:creationId xmlns:p14="http://schemas.microsoft.com/office/powerpoint/2010/main" val="3641212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Chapter Objectives</a:t>
            </a:r>
          </a:p>
        </p:txBody>
      </p:sp>
      <p:sp>
        <p:nvSpPr>
          <p:cNvPr id="15363" name="Rectangle 3"/>
          <p:cNvSpPr>
            <a:spLocks noGrp="1" noChangeArrowheads="1"/>
          </p:cNvSpPr>
          <p:nvPr>
            <p:ph idx="1"/>
          </p:nvPr>
        </p:nvSpPr>
        <p:spPr/>
        <p:txBody>
          <a:bodyPr/>
          <a:lstStyle/>
          <a:p>
            <a:pPr eaLnBrk="1" hangingPunct="1"/>
            <a:r>
              <a:rPr lang="en-US" sz="2400" dirty="0" smtClean="0"/>
              <a:t>To install Oracle Database and create a database</a:t>
            </a:r>
          </a:p>
          <a:p>
            <a:pPr eaLnBrk="1" hangingPunct="1"/>
            <a:r>
              <a:rPr lang="en-US" sz="2400" dirty="0" smtClean="0"/>
              <a:t>To use Oracle Database 12</a:t>
            </a:r>
            <a:r>
              <a:rPr lang="en-US" sz="2400" i="1" dirty="0" smtClean="0"/>
              <a:t>c</a:t>
            </a:r>
            <a:r>
              <a:rPr lang="en-US" sz="2400" dirty="0" smtClean="0"/>
              <a:t>’s Web-based Database Control Enterprise Manager utility</a:t>
            </a:r>
          </a:p>
          <a:p>
            <a:pPr eaLnBrk="1" hangingPunct="1"/>
            <a:r>
              <a:rPr lang="en-US" sz="2400" dirty="0" smtClean="0"/>
              <a:t>To use Oracle Database graphical utilities</a:t>
            </a:r>
          </a:p>
          <a:p>
            <a:pPr eaLnBrk="1" hangingPunct="1"/>
            <a:r>
              <a:rPr lang="en-US" sz="2400" dirty="0" smtClean="0"/>
              <a:t>To create and use Oracle Database </a:t>
            </a:r>
            <a:r>
              <a:rPr lang="en-US" sz="2400" dirty="0" err="1" smtClean="0"/>
              <a:t>tablespaces</a:t>
            </a:r>
            <a:endParaRPr lang="en-US" sz="2400" dirty="0" smtClean="0"/>
          </a:p>
          <a:p>
            <a:pPr eaLnBrk="1" hangingPunct="1"/>
            <a:r>
              <a:rPr lang="en-US" sz="2400" dirty="0" smtClean="0"/>
              <a:t>To understand how Oracle Database implements server and database security</a:t>
            </a:r>
          </a:p>
          <a:p>
            <a:r>
              <a:rPr lang="en-US" sz="2400" dirty="0"/>
              <a:t>To submit both SQL DDL and DML via the SQL </a:t>
            </a:r>
            <a:r>
              <a:rPr lang="en-US" sz="2400" dirty="0" smtClean="0"/>
              <a:t>Developer utility</a:t>
            </a:r>
            <a:endParaRPr lang="en-US" sz="2400" dirty="0"/>
          </a:p>
          <a:p>
            <a:pPr eaLnBrk="1" hangingPunct="1"/>
            <a:endParaRPr lang="en-US" sz="2400" dirty="0" smtClean="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2</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50236" y="1301507"/>
            <a:ext cx="6293564" cy="4762557"/>
          </a:xfrm>
          <a:prstGeom prst="rect">
            <a:avLst/>
          </a:prstGeom>
        </p:spPr>
      </p:pic>
      <p:sp>
        <p:nvSpPr>
          <p:cNvPr id="51202" name="Rectangle 4"/>
          <p:cNvSpPr>
            <a:spLocks noGrp="1" noChangeArrowheads="1"/>
          </p:cNvSpPr>
          <p:nvPr>
            <p:ph type="title"/>
          </p:nvPr>
        </p:nvSpPr>
        <p:spPr>
          <a:xfrm>
            <a:off x="457200" y="274638"/>
            <a:ext cx="8229600" cy="944562"/>
          </a:xfrm>
        </p:spPr>
        <p:txBody>
          <a:bodyPr/>
          <a:lstStyle/>
          <a:p>
            <a:pPr eaLnBrk="1" hangingPunct="1"/>
            <a:r>
              <a:rPr lang="en-US" sz="3200" dirty="0" smtClean="0"/>
              <a:t>Oracle CREATE TABLE Statements</a:t>
            </a:r>
            <a:br>
              <a:rPr lang="en-US" sz="3200" dirty="0" smtClean="0"/>
            </a:br>
            <a:r>
              <a:rPr lang="en-US" sz="3200" dirty="0" smtClean="0"/>
              <a:t>for the VRG Database III</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20</a:t>
            </a:fld>
            <a:endParaRPr lang="en-US" smtClean="0"/>
          </a:p>
          <a:p>
            <a:endParaRPr lang="en-US" dirty="0"/>
          </a:p>
        </p:txBody>
      </p:sp>
    </p:spTree>
    <p:extLst>
      <p:ext uri="{BB962C8B-B14F-4D97-AF65-F5344CB8AC3E}">
        <p14:creationId xmlns:p14="http://schemas.microsoft.com/office/powerpoint/2010/main" val="3434746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title"/>
          </p:nvPr>
        </p:nvSpPr>
        <p:spPr>
          <a:xfrm>
            <a:off x="457200" y="274638"/>
            <a:ext cx="8229600" cy="944562"/>
          </a:xfrm>
        </p:spPr>
        <p:txBody>
          <a:bodyPr/>
          <a:lstStyle/>
          <a:p>
            <a:pPr eaLnBrk="1" hangingPunct="1"/>
            <a:r>
              <a:rPr lang="en-US" sz="3200" dirty="0" smtClean="0"/>
              <a:t>Oracle CREATE TABLE Statements</a:t>
            </a:r>
            <a:br>
              <a:rPr lang="en-US" sz="3200" dirty="0" smtClean="0"/>
            </a:br>
            <a:r>
              <a:rPr lang="en-US" sz="3200" dirty="0" smtClean="0"/>
              <a:t>for the VRG Database IV</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4098" name="Picture 2" descr="C:\Users\DAVIDA~1\AppData\Local\Temp\SNAGHTML135e87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295400"/>
            <a:ext cx="8229600" cy="433074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21</a:t>
            </a:fld>
            <a:endParaRPr lang="en-US" smtClean="0"/>
          </a:p>
          <a:p>
            <a:endParaRPr lang="en-US" dirty="0"/>
          </a:p>
        </p:txBody>
      </p:sp>
    </p:spTree>
    <p:extLst>
      <p:ext uri="{BB962C8B-B14F-4D97-AF65-F5344CB8AC3E}">
        <p14:creationId xmlns:p14="http://schemas.microsoft.com/office/powerpoint/2010/main" val="2175100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3325" y="1299719"/>
            <a:ext cx="8233475" cy="4347417"/>
          </a:xfrm>
          <a:prstGeom prst="rect">
            <a:avLst/>
          </a:prstGeom>
        </p:spPr>
      </p:pic>
      <p:sp>
        <p:nvSpPr>
          <p:cNvPr id="51202" name="Rectangle 4"/>
          <p:cNvSpPr>
            <a:spLocks noGrp="1" noChangeArrowheads="1"/>
          </p:cNvSpPr>
          <p:nvPr>
            <p:ph type="title"/>
          </p:nvPr>
        </p:nvSpPr>
        <p:spPr>
          <a:xfrm>
            <a:off x="457200" y="274638"/>
            <a:ext cx="8229600" cy="944562"/>
          </a:xfrm>
        </p:spPr>
        <p:txBody>
          <a:bodyPr/>
          <a:lstStyle/>
          <a:p>
            <a:r>
              <a:rPr lang="en-US" sz="3600" dirty="0" smtClean="0"/>
              <a:t>The VRG Database Tables</a:t>
            </a:r>
            <a:br>
              <a:rPr lang="en-US" sz="3600" dirty="0" smtClean="0"/>
            </a:br>
            <a:r>
              <a:rPr lang="en-US" sz="2800" dirty="0"/>
              <a:t>The VRG Database Table Filter</a:t>
            </a:r>
            <a:endParaRPr lang="en-US" sz="2800" dirty="0" smtClean="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22</a:t>
            </a:fld>
            <a:endParaRPr lang="en-US" smtClean="0"/>
          </a:p>
          <a:p>
            <a:endParaRPr lang="en-US" dirty="0"/>
          </a:p>
        </p:txBody>
      </p:sp>
    </p:spTree>
    <p:extLst>
      <p:ext uri="{BB962C8B-B14F-4D97-AF65-F5344CB8AC3E}">
        <p14:creationId xmlns:p14="http://schemas.microsoft.com/office/powerpoint/2010/main" val="3534292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AVIDA~1\AppData\Local\Temp\SNAGHTML13933c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25" y="1299719"/>
            <a:ext cx="8233475" cy="4335903"/>
          </a:xfrm>
          <a:prstGeom prst="rect">
            <a:avLst/>
          </a:prstGeom>
          <a:noFill/>
          <a:extLst>
            <a:ext uri="{909E8E84-426E-40DD-AFC4-6F175D3DCCD1}">
              <a14:hiddenFill xmlns:a14="http://schemas.microsoft.com/office/drawing/2010/main">
                <a:solidFill>
                  <a:srgbClr val="FFFFFF"/>
                </a:solidFill>
              </a14:hiddenFill>
            </a:ext>
          </a:extLst>
        </p:spPr>
      </p:pic>
      <p:sp>
        <p:nvSpPr>
          <p:cNvPr id="51202" name="Rectangle 4"/>
          <p:cNvSpPr>
            <a:spLocks noGrp="1" noChangeArrowheads="1"/>
          </p:cNvSpPr>
          <p:nvPr>
            <p:ph type="title"/>
          </p:nvPr>
        </p:nvSpPr>
        <p:spPr>
          <a:xfrm>
            <a:off x="457200" y="274638"/>
            <a:ext cx="8229600" cy="944562"/>
          </a:xfrm>
        </p:spPr>
        <p:txBody>
          <a:bodyPr/>
          <a:lstStyle/>
          <a:p>
            <a:r>
              <a:rPr lang="en-US" sz="3600" dirty="0" smtClean="0"/>
              <a:t>The VRG Database Tables</a:t>
            </a:r>
            <a:br>
              <a:rPr lang="en-US" sz="3600" dirty="0" smtClean="0"/>
            </a:br>
            <a:r>
              <a:rPr lang="en-US" sz="2400" dirty="0" smtClean="0"/>
              <a:t>The </a:t>
            </a:r>
            <a:r>
              <a:rPr lang="en-US" sz="2400" dirty="0"/>
              <a:t>VRG Database Tables with ARTIST </a:t>
            </a:r>
            <a:r>
              <a:rPr lang="en-US" sz="2400" dirty="0" smtClean="0"/>
              <a:t>Expanded</a:t>
            </a:r>
            <a:endParaRPr lang="en-US" sz="2800" dirty="0" smtClean="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23</a:t>
            </a:fld>
            <a:endParaRPr lang="en-US" smtClean="0"/>
          </a:p>
          <a:p>
            <a:endParaRPr lang="en-US" dirty="0"/>
          </a:p>
        </p:txBody>
      </p:sp>
    </p:spTree>
    <p:extLst>
      <p:ext uri="{BB962C8B-B14F-4D97-AF65-F5344CB8AC3E}">
        <p14:creationId xmlns:p14="http://schemas.microsoft.com/office/powerpoint/2010/main" val="3822099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1509713"/>
            <a:ext cx="8229600" cy="4333861"/>
          </a:xfrm>
          <a:prstGeom prst="rect">
            <a:avLst/>
          </a:prstGeom>
        </p:spPr>
      </p:pic>
      <p:sp>
        <p:nvSpPr>
          <p:cNvPr id="56322" name="Title 1"/>
          <p:cNvSpPr>
            <a:spLocks noGrp="1"/>
          </p:cNvSpPr>
          <p:nvPr>
            <p:ph type="title"/>
          </p:nvPr>
        </p:nvSpPr>
        <p:spPr/>
        <p:txBody>
          <a:bodyPr/>
          <a:lstStyle/>
          <a:p>
            <a:r>
              <a:rPr lang="en-US" dirty="0" smtClean="0"/>
              <a:t>Inspecting Table Properties</a:t>
            </a:r>
            <a:br>
              <a:rPr lang="en-US" dirty="0" smtClean="0"/>
            </a:br>
            <a:r>
              <a:rPr lang="en-US" sz="2400" dirty="0"/>
              <a:t>The ARTIST Table </a:t>
            </a:r>
            <a:r>
              <a:rPr lang="en-US" sz="2400" dirty="0" smtClean="0"/>
              <a:t>Columns and </a:t>
            </a:r>
            <a:r>
              <a:rPr lang="en-US" sz="2400" dirty="0"/>
              <a:t>Column Properties</a:t>
            </a:r>
            <a:endParaRPr lang="en-US" sz="2800" dirty="0" smtClean="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24</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DAVIDA~1\AppData\Local\Temp\SNAGHTML13d89a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09713"/>
            <a:ext cx="8229598" cy="4333861"/>
          </a:xfrm>
          <a:prstGeom prst="rect">
            <a:avLst/>
          </a:prstGeom>
          <a:noFill/>
          <a:extLst>
            <a:ext uri="{909E8E84-426E-40DD-AFC4-6F175D3DCCD1}">
              <a14:hiddenFill xmlns:a14="http://schemas.microsoft.com/office/drawing/2010/main">
                <a:solidFill>
                  <a:srgbClr val="FFFFFF"/>
                </a:solidFill>
              </a14:hiddenFill>
            </a:ext>
          </a:extLst>
        </p:spPr>
      </p:pic>
      <p:sp>
        <p:nvSpPr>
          <p:cNvPr id="56322" name="Title 1"/>
          <p:cNvSpPr>
            <a:spLocks noGrp="1"/>
          </p:cNvSpPr>
          <p:nvPr>
            <p:ph type="title"/>
          </p:nvPr>
        </p:nvSpPr>
        <p:spPr/>
        <p:txBody>
          <a:bodyPr/>
          <a:lstStyle/>
          <a:p>
            <a:r>
              <a:rPr lang="en-US" dirty="0" smtClean="0"/>
              <a:t>Inspecting Table Properties</a:t>
            </a:r>
            <a:br>
              <a:rPr lang="en-US" dirty="0" smtClean="0"/>
            </a:br>
            <a:r>
              <a:rPr lang="en-US" sz="2400" dirty="0"/>
              <a:t>The ARTIST Table Constraints</a:t>
            </a:r>
            <a:endParaRPr lang="en-US" sz="2800" dirty="0" smtClean="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25</a:t>
            </a:fld>
            <a:endParaRPr lang="en-US" smtClean="0"/>
          </a:p>
          <a:p>
            <a:endParaRPr lang="en-US" dirty="0"/>
          </a:p>
        </p:txBody>
      </p:sp>
    </p:spTree>
    <p:extLst>
      <p:ext uri="{BB962C8B-B14F-4D97-AF65-F5344CB8AC3E}">
        <p14:creationId xmlns:p14="http://schemas.microsoft.com/office/powerpoint/2010/main" val="2745494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DAVIDA~1\AppData\Local\Temp\SNAGHTML14000d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09713"/>
            <a:ext cx="8223678" cy="4333861"/>
          </a:xfrm>
          <a:prstGeom prst="rect">
            <a:avLst/>
          </a:prstGeom>
          <a:noFill/>
          <a:extLst>
            <a:ext uri="{909E8E84-426E-40DD-AFC4-6F175D3DCCD1}">
              <a14:hiddenFill xmlns:a14="http://schemas.microsoft.com/office/drawing/2010/main">
                <a:solidFill>
                  <a:srgbClr val="FFFFFF"/>
                </a:solidFill>
              </a14:hiddenFill>
            </a:ext>
          </a:extLst>
        </p:spPr>
      </p:pic>
      <p:sp>
        <p:nvSpPr>
          <p:cNvPr id="56322" name="Title 1"/>
          <p:cNvSpPr>
            <a:spLocks noGrp="1"/>
          </p:cNvSpPr>
          <p:nvPr>
            <p:ph type="title"/>
          </p:nvPr>
        </p:nvSpPr>
        <p:spPr/>
        <p:txBody>
          <a:bodyPr/>
          <a:lstStyle/>
          <a:p>
            <a:r>
              <a:rPr lang="en-US" dirty="0" smtClean="0"/>
              <a:t>Inspecting Table Properties</a:t>
            </a:r>
            <a:br>
              <a:rPr lang="en-US" dirty="0" smtClean="0"/>
            </a:br>
            <a:r>
              <a:rPr lang="en-US" sz="2400" dirty="0"/>
              <a:t>The Table Shortcut Menu</a:t>
            </a:r>
            <a:endParaRPr lang="en-US" sz="2800" dirty="0" smtClean="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26</a:t>
            </a:fld>
            <a:endParaRPr lang="en-US" smtClean="0"/>
          </a:p>
          <a:p>
            <a:endParaRPr lang="en-US" dirty="0"/>
          </a:p>
        </p:txBody>
      </p:sp>
    </p:spTree>
    <p:extLst>
      <p:ext uri="{BB962C8B-B14F-4D97-AF65-F5344CB8AC3E}">
        <p14:creationId xmlns:p14="http://schemas.microsoft.com/office/powerpoint/2010/main" val="3600410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1509713"/>
            <a:ext cx="8223678" cy="4330742"/>
          </a:xfrm>
          <a:prstGeom prst="rect">
            <a:avLst/>
          </a:prstGeom>
        </p:spPr>
      </p:pic>
      <p:sp>
        <p:nvSpPr>
          <p:cNvPr id="56322" name="Title 1"/>
          <p:cNvSpPr>
            <a:spLocks noGrp="1"/>
          </p:cNvSpPr>
          <p:nvPr>
            <p:ph type="title"/>
          </p:nvPr>
        </p:nvSpPr>
        <p:spPr/>
        <p:txBody>
          <a:bodyPr/>
          <a:lstStyle/>
          <a:p>
            <a:r>
              <a:rPr lang="en-US" dirty="0" smtClean="0"/>
              <a:t>Inspecting Table Properties</a:t>
            </a:r>
            <a:br>
              <a:rPr lang="en-US" dirty="0" smtClean="0"/>
            </a:br>
            <a:r>
              <a:rPr lang="en-US" sz="2400" dirty="0"/>
              <a:t>The Edit Table </a:t>
            </a:r>
            <a:r>
              <a:rPr lang="en-US" sz="2400" dirty="0" err="1"/>
              <a:t>Table</a:t>
            </a:r>
            <a:r>
              <a:rPr lang="en-US" sz="2400" dirty="0"/>
              <a:t> Editor</a:t>
            </a:r>
            <a:endParaRPr lang="en-US" sz="2800" dirty="0" smtClean="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27</a:t>
            </a:fld>
            <a:endParaRPr lang="en-US" smtClean="0"/>
          </a:p>
          <a:p>
            <a:endParaRPr lang="en-US" dirty="0"/>
          </a:p>
        </p:txBody>
      </p:sp>
    </p:spTree>
    <p:extLst>
      <p:ext uri="{BB962C8B-B14F-4D97-AF65-F5344CB8AC3E}">
        <p14:creationId xmlns:p14="http://schemas.microsoft.com/office/powerpoint/2010/main" val="474204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DAVIDA~1\AppData\Local\Temp\SNAGHTML141de9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509713"/>
            <a:ext cx="8223678" cy="4558843"/>
          </a:xfrm>
          <a:prstGeom prst="rect">
            <a:avLst/>
          </a:prstGeom>
          <a:noFill/>
          <a:extLst>
            <a:ext uri="{909E8E84-426E-40DD-AFC4-6F175D3DCCD1}">
              <a14:hiddenFill xmlns:a14="http://schemas.microsoft.com/office/drawing/2010/main">
                <a:solidFill>
                  <a:srgbClr val="FFFFFF"/>
                </a:solidFill>
              </a14:hiddenFill>
            </a:ext>
          </a:extLst>
        </p:spPr>
      </p:pic>
      <p:sp>
        <p:nvSpPr>
          <p:cNvPr id="56322" name="Title 1"/>
          <p:cNvSpPr>
            <a:spLocks noGrp="1"/>
          </p:cNvSpPr>
          <p:nvPr>
            <p:ph type="title"/>
          </p:nvPr>
        </p:nvSpPr>
        <p:spPr/>
        <p:txBody>
          <a:bodyPr/>
          <a:lstStyle/>
          <a:p>
            <a:r>
              <a:rPr lang="en-US" dirty="0" smtClean="0"/>
              <a:t>Inspecting Table Properties</a:t>
            </a:r>
            <a:br>
              <a:rPr lang="en-US" dirty="0" smtClean="0"/>
            </a:br>
            <a:r>
              <a:rPr lang="en-US" sz="2400" dirty="0" smtClean="0"/>
              <a:t>The </a:t>
            </a:r>
            <a:r>
              <a:rPr lang="en-US" sz="2400" dirty="0"/>
              <a:t>WORK Table Constraints</a:t>
            </a:r>
            <a:endParaRPr lang="en-US" sz="2800" dirty="0" smtClean="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28</a:t>
            </a:fld>
            <a:endParaRPr lang="en-US" smtClean="0"/>
          </a:p>
          <a:p>
            <a:endParaRPr lang="en-US" dirty="0"/>
          </a:p>
        </p:txBody>
      </p:sp>
    </p:spTree>
    <p:extLst>
      <p:ext uri="{BB962C8B-B14F-4D97-AF65-F5344CB8AC3E}">
        <p14:creationId xmlns:p14="http://schemas.microsoft.com/office/powerpoint/2010/main" val="2641367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7200" y="274638"/>
            <a:ext cx="8229600" cy="792162"/>
          </a:xfrm>
        </p:spPr>
        <p:txBody>
          <a:bodyPr/>
          <a:lstStyle/>
          <a:p>
            <a:pPr eaLnBrk="1" hangingPunct="1"/>
            <a:r>
              <a:rPr lang="en-US" dirty="0" smtClean="0"/>
              <a:t>Creating Indexes</a:t>
            </a:r>
          </a:p>
        </p:txBody>
      </p:sp>
      <p:sp>
        <p:nvSpPr>
          <p:cNvPr id="40963" name="Rectangle 3"/>
          <p:cNvSpPr>
            <a:spLocks noGrp="1" noChangeArrowheads="1"/>
          </p:cNvSpPr>
          <p:nvPr>
            <p:ph idx="1"/>
          </p:nvPr>
        </p:nvSpPr>
        <p:spPr>
          <a:xfrm>
            <a:off x="457200" y="1143000"/>
            <a:ext cx="8229600" cy="4525963"/>
          </a:xfrm>
        </p:spPr>
        <p:txBody>
          <a:bodyPr/>
          <a:lstStyle/>
          <a:p>
            <a:pPr eaLnBrk="1" hangingPunct="1">
              <a:lnSpc>
                <a:spcPct val="90000"/>
              </a:lnSpc>
            </a:pPr>
            <a:r>
              <a:rPr lang="en-US" sz="2400" dirty="0" smtClean="0"/>
              <a:t>Indexes are created to: </a:t>
            </a:r>
          </a:p>
          <a:p>
            <a:pPr lvl="1" eaLnBrk="1" hangingPunct="1">
              <a:lnSpc>
                <a:spcPct val="90000"/>
              </a:lnSpc>
            </a:pPr>
            <a:r>
              <a:rPr lang="en-US" sz="2000" dirty="0" smtClean="0"/>
              <a:t>Enforce uniqueness on columns</a:t>
            </a:r>
          </a:p>
          <a:p>
            <a:pPr lvl="1" eaLnBrk="1" hangingPunct="1">
              <a:lnSpc>
                <a:spcPct val="90000"/>
              </a:lnSpc>
            </a:pPr>
            <a:r>
              <a:rPr lang="en-US" sz="2000" dirty="0" smtClean="0"/>
              <a:t>Facilitate sorting</a:t>
            </a:r>
          </a:p>
          <a:p>
            <a:pPr lvl="1" eaLnBrk="1" hangingPunct="1">
              <a:lnSpc>
                <a:spcPct val="90000"/>
              </a:lnSpc>
            </a:pPr>
            <a:r>
              <a:rPr lang="en-US" sz="2000" dirty="0" smtClean="0"/>
              <a:t>Enable fast retrieval by column values</a:t>
            </a:r>
          </a:p>
          <a:p>
            <a:pPr eaLnBrk="1" hangingPunct="1">
              <a:lnSpc>
                <a:spcPct val="90000"/>
              </a:lnSpc>
            </a:pPr>
            <a:r>
              <a:rPr lang="en-US" sz="2400" dirty="0" smtClean="0"/>
              <a:t>Good candidates for indexes are columns that are frequently used with equal conditions in WHERE clause or in a join.</a:t>
            </a:r>
          </a:p>
          <a:p>
            <a:pPr eaLnBrk="1" hangingPunct="1">
              <a:lnSpc>
                <a:spcPct val="90000"/>
              </a:lnSpc>
            </a:pPr>
            <a:r>
              <a:rPr lang="en-US" sz="2400" dirty="0" smtClean="0"/>
              <a:t>Example:</a:t>
            </a:r>
          </a:p>
          <a:p>
            <a:pPr lvl="1" eaLnBrk="1" hangingPunct="1">
              <a:lnSpc>
                <a:spcPct val="90000"/>
              </a:lnSpc>
              <a:buFontTx/>
              <a:buNone/>
            </a:pPr>
            <a:r>
              <a:rPr lang="en-US" sz="2000" b="1" dirty="0" smtClean="0">
                <a:solidFill>
                  <a:srgbClr val="0066FF"/>
                </a:solidFill>
                <a:latin typeface="Courier New" panose="02070309020205020404" pitchFamily="49" charset="0"/>
              </a:rPr>
              <a:t>  </a:t>
            </a:r>
            <a:endParaRPr lang="en-US" sz="2000" b="1" dirty="0" smtClean="0">
              <a:solidFill>
                <a:srgbClr val="0099CC"/>
              </a:solidFill>
              <a:latin typeface="Courier New" panose="02070309020205020404" pitchFamily="49" charset="0"/>
            </a:endParaRP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3" name="Picture 2"/>
          <p:cNvPicPr>
            <a:picLocks noChangeAspect="1"/>
          </p:cNvPicPr>
          <p:nvPr/>
        </p:nvPicPr>
        <p:blipFill>
          <a:blip r:embed="rId3"/>
          <a:stretch>
            <a:fillRect/>
          </a:stretch>
        </p:blipFill>
        <p:spPr>
          <a:xfrm>
            <a:off x="838200" y="4213087"/>
            <a:ext cx="6553200" cy="1742420"/>
          </a:xfrm>
          <a:prstGeom prst="rect">
            <a:avLst/>
          </a:prstGeom>
        </p:spPr>
      </p:pic>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29</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Effect transition="in" filter="slide(fromBottom)">
                                      <p:cBhvr>
                                        <p:cTn id="7" dur="500"/>
                                        <p:tgtEl>
                                          <p:spTgt spid="40963">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40963">
                                            <p:txEl>
                                              <p:pRg st="1" end="1"/>
                                            </p:txEl>
                                          </p:spTgt>
                                        </p:tgtEl>
                                        <p:attrNameLst>
                                          <p:attrName>style.visibility</p:attrName>
                                        </p:attrNameLst>
                                      </p:cBhvr>
                                      <p:to>
                                        <p:strVal val="visible"/>
                                      </p:to>
                                    </p:set>
                                    <p:animEffect transition="in" filter="slide(fromBottom)">
                                      <p:cBhvr>
                                        <p:cTn id="10" dur="500"/>
                                        <p:tgtEl>
                                          <p:spTgt spid="40963">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40963">
                                            <p:txEl>
                                              <p:pRg st="2" end="2"/>
                                            </p:txEl>
                                          </p:spTgt>
                                        </p:tgtEl>
                                        <p:attrNameLst>
                                          <p:attrName>style.visibility</p:attrName>
                                        </p:attrNameLst>
                                      </p:cBhvr>
                                      <p:to>
                                        <p:strVal val="visible"/>
                                      </p:to>
                                    </p:set>
                                    <p:animEffect transition="in" filter="slide(fromBottom)">
                                      <p:cBhvr>
                                        <p:cTn id="13" dur="500"/>
                                        <p:tgtEl>
                                          <p:spTgt spid="40963">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40963">
                                            <p:txEl>
                                              <p:pRg st="3" end="3"/>
                                            </p:txEl>
                                          </p:spTgt>
                                        </p:tgtEl>
                                        <p:attrNameLst>
                                          <p:attrName>style.visibility</p:attrName>
                                        </p:attrNameLst>
                                      </p:cBhvr>
                                      <p:to>
                                        <p:strVal val="visible"/>
                                      </p:to>
                                    </p:set>
                                    <p:animEffect transition="in" filter="slide(fromBottom)">
                                      <p:cBhvr>
                                        <p:cTn id="16" dur="500"/>
                                        <p:tgtEl>
                                          <p:spTgt spid="4096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40963">
                                            <p:txEl>
                                              <p:pRg st="4" end="4"/>
                                            </p:txEl>
                                          </p:spTgt>
                                        </p:tgtEl>
                                        <p:attrNameLst>
                                          <p:attrName>style.visibility</p:attrName>
                                        </p:attrNameLst>
                                      </p:cBhvr>
                                      <p:to>
                                        <p:strVal val="visible"/>
                                      </p:to>
                                    </p:set>
                                    <p:animEffect transition="in" filter="slide(fromBottom)">
                                      <p:cBhvr>
                                        <p:cTn id="21" dur="500"/>
                                        <p:tgtEl>
                                          <p:spTgt spid="40963">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40963">
                                            <p:txEl>
                                              <p:pRg st="5" end="5"/>
                                            </p:txEl>
                                          </p:spTgt>
                                        </p:tgtEl>
                                        <p:attrNameLst>
                                          <p:attrName>style.visibility</p:attrName>
                                        </p:attrNameLst>
                                      </p:cBhvr>
                                      <p:to>
                                        <p:strVal val="visible"/>
                                      </p:to>
                                    </p:set>
                                    <p:animEffect transition="in" filter="slide(fromBottom)">
                                      <p:cBhvr>
                                        <p:cTn id="26" dur="500"/>
                                        <p:tgtEl>
                                          <p:spTgt spid="40963">
                                            <p:txEl>
                                              <p:pRg st="5" end="5"/>
                                            </p:tx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40963">
                                            <p:txEl>
                                              <p:pRg st="6" end="6"/>
                                            </p:txEl>
                                          </p:spTgt>
                                        </p:tgtEl>
                                        <p:attrNameLst>
                                          <p:attrName>style.visibility</p:attrName>
                                        </p:attrNameLst>
                                      </p:cBhvr>
                                      <p:to>
                                        <p:strVal val="visible"/>
                                      </p:to>
                                    </p:set>
                                    <p:animEffect transition="in" filter="slide(fromBottom)">
                                      <p:cBhvr>
                                        <p:cTn id="29" dur="500"/>
                                        <p:tgtEl>
                                          <p:spTgt spid="409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Chapter Objectives</a:t>
            </a:r>
          </a:p>
        </p:txBody>
      </p:sp>
      <p:sp>
        <p:nvSpPr>
          <p:cNvPr id="16387" name="Rectangle 3"/>
          <p:cNvSpPr>
            <a:spLocks noGrp="1" noChangeArrowheads="1"/>
          </p:cNvSpPr>
          <p:nvPr>
            <p:ph idx="1"/>
          </p:nvPr>
        </p:nvSpPr>
        <p:spPr/>
        <p:txBody>
          <a:bodyPr/>
          <a:lstStyle/>
          <a:p>
            <a:pPr eaLnBrk="1" hangingPunct="1"/>
            <a:r>
              <a:rPr lang="en-US" sz="2400" dirty="0" smtClean="0"/>
              <a:t>To import Microsoft Excel data into a database table</a:t>
            </a:r>
          </a:p>
          <a:p>
            <a:pPr eaLnBrk="1" hangingPunct="1"/>
            <a:r>
              <a:rPr lang="en-US" sz="2400" dirty="0" smtClean="0"/>
              <a:t>To understand the use of SQL/Persistent Stored Modules (SQL/PSM) in Oracle Database PL/SQL</a:t>
            </a:r>
          </a:p>
          <a:p>
            <a:pPr eaLnBrk="1" hangingPunct="1"/>
            <a:r>
              <a:rPr lang="en-US" sz="2400" dirty="0" smtClean="0"/>
              <a:t>To understand the purpose and role of user-defined functions and know how to create simple user-defined functions</a:t>
            </a:r>
          </a:p>
          <a:p>
            <a:pPr eaLnBrk="1" hangingPunct="1"/>
            <a:r>
              <a:rPr lang="en-US" sz="2400" dirty="0" smtClean="0"/>
              <a:t>To understand the purpose and role of stored procedures and learn how to create simple stored procedures</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3</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290" name="Picture 2" descr="C:\Users\DAVIDA~1\AppData\Local\Temp\SNAGHTML1452d4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79811"/>
            <a:ext cx="8229600" cy="4562126"/>
          </a:xfrm>
          <a:prstGeom prst="rect">
            <a:avLst/>
          </a:prstGeom>
          <a:noFill/>
          <a:extLst>
            <a:ext uri="{909E8E84-426E-40DD-AFC4-6F175D3DCCD1}">
              <a14:hiddenFill xmlns:a14="http://schemas.microsoft.com/office/drawing/2010/main">
                <a:solidFill>
                  <a:srgbClr val="FFFFFF"/>
                </a:solidFill>
              </a14:hiddenFill>
            </a:ext>
          </a:extLst>
        </p:spPr>
      </p:pic>
      <p:sp>
        <p:nvSpPr>
          <p:cNvPr id="62467" name="Rectangle 2"/>
          <p:cNvSpPr>
            <a:spLocks noGrp="1" noChangeArrowheads="1"/>
          </p:cNvSpPr>
          <p:nvPr>
            <p:ph type="title"/>
          </p:nvPr>
        </p:nvSpPr>
        <p:spPr/>
        <p:txBody>
          <a:bodyPr/>
          <a:lstStyle/>
          <a:p>
            <a:r>
              <a:rPr lang="en-US" dirty="0" smtClean="0"/>
              <a:t>Creating Indexes</a:t>
            </a:r>
            <a:br>
              <a:rPr lang="en-US" dirty="0" smtClean="0"/>
            </a:br>
            <a:r>
              <a:rPr lang="en-US" sz="2800" dirty="0"/>
              <a:t>CUSTOMER Table Indexes</a:t>
            </a:r>
            <a:endParaRPr lang="en-US" sz="2800" dirty="0" smtClean="0"/>
          </a:p>
        </p:txBody>
      </p:sp>
      <p:sp>
        <p:nvSpPr>
          <p:cNvPr id="8" name="Footer Placeholder 7"/>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30</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1" y="1479812"/>
            <a:ext cx="8229600" cy="4568050"/>
          </a:xfrm>
          <a:prstGeom prst="rect">
            <a:avLst/>
          </a:prstGeom>
        </p:spPr>
      </p:pic>
      <p:sp>
        <p:nvSpPr>
          <p:cNvPr id="62467" name="Rectangle 2"/>
          <p:cNvSpPr>
            <a:spLocks noGrp="1" noChangeArrowheads="1"/>
          </p:cNvSpPr>
          <p:nvPr>
            <p:ph type="title"/>
          </p:nvPr>
        </p:nvSpPr>
        <p:spPr/>
        <p:txBody>
          <a:bodyPr/>
          <a:lstStyle/>
          <a:p>
            <a:r>
              <a:rPr lang="en-US" dirty="0" smtClean="0"/>
              <a:t>Creating Indexes</a:t>
            </a:r>
            <a:br>
              <a:rPr lang="en-US" dirty="0" smtClean="0"/>
            </a:br>
            <a:r>
              <a:rPr lang="en-US" sz="2800" dirty="0" smtClean="0"/>
              <a:t>Creating </a:t>
            </a:r>
            <a:r>
              <a:rPr lang="en-US" sz="2800" dirty="0"/>
              <a:t>a New Index</a:t>
            </a:r>
            <a:endParaRPr lang="en-US" sz="2800" dirty="0" smtClean="0"/>
          </a:p>
        </p:txBody>
      </p:sp>
      <p:sp>
        <p:nvSpPr>
          <p:cNvPr id="8" name="Footer Placeholder 7"/>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31</a:t>
            </a:fld>
            <a:endParaRPr lang="en-US" smtClean="0"/>
          </a:p>
          <a:p>
            <a:endParaRPr lang="en-US" dirty="0"/>
          </a:p>
        </p:txBody>
      </p:sp>
    </p:spTree>
    <p:extLst>
      <p:ext uri="{BB962C8B-B14F-4D97-AF65-F5344CB8AC3E}">
        <p14:creationId xmlns:p14="http://schemas.microsoft.com/office/powerpoint/2010/main" val="2728431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3314" name="Picture 2" descr="C:\Users\DAVIDA~1\AppData\Local\Temp\SNAGHTML14866f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72192"/>
            <a:ext cx="8229600" cy="4573975"/>
          </a:xfrm>
          <a:prstGeom prst="rect">
            <a:avLst/>
          </a:prstGeom>
          <a:noFill/>
          <a:extLst>
            <a:ext uri="{909E8E84-426E-40DD-AFC4-6F175D3DCCD1}">
              <a14:hiddenFill xmlns:a14="http://schemas.microsoft.com/office/drawing/2010/main">
                <a:solidFill>
                  <a:srgbClr val="FFFFFF"/>
                </a:solidFill>
              </a14:hiddenFill>
            </a:ext>
          </a:extLst>
        </p:spPr>
      </p:pic>
      <p:sp>
        <p:nvSpPr>
          <p:cNvPr id="62467" name="Rectangle 2"/>
          <p:cNvSpPr>
            <a:spLocks noGrp="1" noChangeArrowheads="1"/>
          </p:cNvSpPr>
          <p:nvPr>
            <p:ph type="title"/>
          </p:nvPr>
        </p:nvSpPr>
        <p:spPr/>
        <p:txBody>
          <a:bodyPr/>
          <a:lstStyle/>
          <a:p>
            <a:r>
              <a:rPr lang="en-US" dirty="0" smtClean="0"/>
              <a:t>Creating Indexes</a:t>
            </a:r>
            <a:br>
              <a:rPr lang="en-US" dirty="0" smtClean="0"/>
            </a:br>
            <a:r>
              <a:rPr lang="en-US" sz="2800" dirty="0" smtClean="0"/>
              <a:t>The </a:t>
            </a:r>
            <a:r>
              <a:rPr lang="en-US" sz="2800" dirty="0" err="1" smtClean="0"/>
              <a:t>ZIPorPostalCodeIndex</a:t>
            </a:r>
            <a:r>
              <a:rPr lang="en-US" sz="2800" dirty="0" smtClean="0"/>
              <a:t> Index </a:t>
            </a:r>
            <a:r>
              <a:rPr lang="en-US" sz="2800" dirty="0"/>
              <a:t>Properties</a:t>
            </a:r>
            <a:endParaRPr lang="en-US" sz="2800" dirty="0" smtClean="0"/>
          </a:p>
        </p:txBody>
      </p:sp>
      <p:sp>
        <p:nvSpPr>
          <p:cNvPr id="8" name="Footer Placeholder 7"/>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32</a:t>
            </a:fld>
            <a:endParaRPr lang="en-US" smtClean="0"/>
          </a:p>
          <a:p>
            <a:endParaRPr lang="en-US" dirty="0"/>
          </a:p>
        </p:txBody>
      </p:sp>
    </p:spTree>
    <p:extLst>
      <p:ext uri="{BB962C8B-B14F-4D97-AF65-F5344CB8AC3E}">
        <p14:creationId xmlns:p14="http://schemas.microsoft.com/office/powerpoint/2010/main" val="4278218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mtClean="0"/>
              <a:t>Oracle Sequences </a:t>
            </a:r>
          </a:p>
        </p:txBody>
      </p:sp>
      <p:sp>
        <p:nvSpPr>
          <p:cNvPr id="36867" name="Rectangle 3"/>
          <p:cNvSpPr>
            <a:spLocks noGrp="1" noChangeArrowheads="1"/>
          </p:cNvSpPr>
          <p:nvPr>
            <p:ph idx="1"/>
          </p:nvPr>
        </p:nvSpPr>
        <p:spPr/>
        <p:txBody>
          <a:bodyPr/>
          <a:lstStyle/>
          <a:p>
            <a:pPr eaLnBrk="1" hangingPunct="1">
              <a:lnSpc>
                <a:spcPct val="90000"/>
              </a:lnSpc>
            </a:pPr>
            <a:r>
              <a:rPr lang="en-US" sz="2400" smtClean="0"/>
              <a:t>A </a:t>
            </a:r>
            <a:r>
              <a:rPr lang="en-US" sz="2400" b="1" smtClean="0">
                <a:solidFill>
                  <a:srgbClr val="0099CC"/>
                </a:solidFill>
              </a:rPr>
              <a:t>sequence</a:t>
            </a:r>
            <a:r>
              <a:rPr lang="en-US" sz="2400" smtClean="0"/>
              <a:t> is an object that generates a sequential series of unique numbers.</a:t>
            </a:r>
          </a:p>
          <a:p>
            <a:pPr eaLnBrk="1" hangingPunct="1">
              <a:lnSpc>
                <a:spcPct val="90000"/>
              </a:lnSpc>
              <a:buFontTx/>
              <a:buNone/>
            </a:pPr>
            <a:r>
              <a:rPr lang="en-US" sz="1800" smtClean="0">
                <a:solidFill>
                  <a:srgbClr val="0066FF"/>
                </a:solidFill>
                <a:latin typeface="Courier New" panose="02070309020205020404" pitchFamily="49" charset="0"/>
              </a:rPr>
              <a:t>   </a:t>
            </a:r>
            <a:r>
              <a:rPr lang="en-US" sz="1800" b="1" smtClean="0">
                <a:solidFill>
                  <a:srgbClr val="0099CC"/>
                </a:solidFill>
                <a:latin typeface="Courier New" panose="02070309020205020404" pitchFamily="49" charset="0"/>
              </a:rPr>
              <a:t>Create Sequence CustID Increment by 1 start with 1000;</a:t>
            </a:r>
            <a:r>
              <a:rPr lang="en-US" sz="1800" smtClean="0">
                <a:solidFill>
                  <a:srgbClr val="0099CC"/>
                </a:solidFill>
                <a:latin typeface="Courier New" panose="02070309020205020404" pitchFamily="49" charset="0"/>
              </a:rPr>
              <a:t> </a:t>
            </a:r>
          </a:p>
          <a:p>
            <a:pPr eaLnBrk="1" hangingPunct="1">
              <a:lnSpc>
                <a:spcPct val="90000"/>
              </a:lnSpc>
            </a:pPr>
            <a:r>
              <a:rPr lang="en-US" sz="2400" smtClean="0"/>
              <a:t>It is the best way to work with surrogate keys in Oracle.</a:t>
            </a:r>
          </a:p>
          <a:p>
            <a:pPr eaLnBrk="1" hangingPunct="1">
              <a:lnSpc>
                <a:spcPct val="90000"/>
              </a:lnSpc>
            </a:pPr>
            <a:r>
              <a:rPr lang="en-US" sz="2400" smtClean="0"/>
              <a:t>Two sequence methods:</a:t>
            </a:r>
          </a:p>
          <a:p>
            <a:pPr lvl="1" eaLnBrk="1" hangingPunct="1">
              <a:lnSpc>
                <a:spcPct val="90000"/>
              </a:lnSpc>
              <a:buClr>
                <a:schemeClr val="tx1"/>
              </a:buClr>
            </a:pPr>
            <a:r>
              <a:rPr lang="en-US" sz="2000" b="1" smtClean="0">
                <a:solidFill>
                  <a:srgbClr val="0099CC"/>
                </a:solidFill>
              </a:rPr>
              <a:t>NextVal</a:t>
            </a:r>
            <a:r>
              <a:rPr lang="en-US" sz="2000" smtClean="0"/>
              <a:t> provides the next value in a sequence.</a:t>
            </a:r>
          </a:p>
          <a:p>
            <a:pPr lvl="1" eaLnBrk="1" hangingPunct="1">
              <a:lnSpc>
                <a:spcPct val="90000"/>
              </a:lnSpc>
              <a:buClr>
                <a:schemeClr val="tx1"/>
              </a:buClr>
            </a:pPr>
            <a:r>
              <a:rPr lang="en-US" sz="2000" b="1" smtClean="0">
                <a:solidFill>
                  <a:srgbClr val="0099CC"/>
                </a:solidFill>
              </a:rPr>
              <a:t>CurrVal</a:t>
            </a:r>
            <a:r>
              <a:rPr lang="en-US" sz="2000" smtClean="0"/>
              <a:t> provides the current value in a sequence.</a:t>
            </a:r>
          </a:p>
          <a:p>
            <a:pPr eaLnBrk="1" hangingPunct="1">
              <a:lnSpc>
                <a:spcPct val="90000"/>
              </a:lnSpc>
            </a:pPr>
            <a:r>
              <a:rPr lang="en-US" sz="2400" smtClean="0"/>
              <a:t>Using sequences does not guarantee valid surrogate key values because it is possible to have missing, duplicate, or wrong sequence values in the table.</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33</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slide(fromBottom)">
                                      <p:cBhvr>
                                        <p:cTn id="7" dur="500"/>
                                        <p:tgtEl>
                                          <p:spTgt spid="368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6867">
                                            <p:txEl>
                                              <p:pRg st="1" end="1"/>
                                            </p:txEl>
                                          </p:spTgt>
                                        </p:tgtEl>
                                        <p:attrNameLst>
                                          <p:attrName>style.visibility</p:attrName>
                                        </p:attrNameLst>
                                      </p:cBhvr>
                                      <p:to>
                                        <p:strVal val="visible"/>
                                      </p:to>
                                    </p:set>
                                    <p:animEffect transition="in" filter="slide(fromBottom)">
                                      <p:cBhvr>
                                        <p:cTn id="12" dur="500"/>
                                        <p:tgtEl>
                                          <p:spTgt spid="368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animEffect transition="in" filter="slide(fromBottom)">
                                      <p:cBhvr>
                                        <p:cTn id="17" dur="500"/>
                                        <p:tgtEl>
                                          <p:spTgt spid="3686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6867">
                                            <p:txEl>
                                              <p:pRg st="3" end="3"/>
                                            </p:txEl>
                                          </p:spTgt>
                                        </p:tgtEl>
                                        <p:attrNameLst>
                                          <p:attrName>style.visibility</p:attrName>
                                        </p:attrNameLst>
                                      </p:cBhvr>
                                      <p:to>
                                        <p:strVal val="visible"/>
                                      </p:to>
                                    </p:set>
                                    <p:animEffect transition="in" filter="slide(fromBottom)">
                                      <p:cBhvr>
                                        <p:cTn id="22" dur="500"/>
                                        <p:tgtEl>
                                          <p:spTgt spid="36867">
                                            <p:txEl>
                                              <p:pRg st="3" end="3"/>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animEffect transition="in" filter="slide(fromBottom)">
                                      <p:cBhvr>
                                        <p:cTn id="25" dur="500"/>
                                        <p:tgtEl>
                                          <p:spTgt spid="36867">
                                            <p:txEl>
                                              <p:pRg st="4" end="4"/>
                                            </p:txEl>
                                          </p:spTgt>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36867">
                                            <p:txEl>
                                              <p:pRg st="5" end="5"/>
                                            </p:txEl>
                                          </p:spTgt>
                                        </p:tgtEl>
                                        <p:attrNameLst>
                                          <p:attrName>style.visibility</p:attrName>
                                        </p:attrNameLst>
                                      </p:cBhvr>
                                      <p:to>
                                        <p:strVal val="visible"/>
                                      </p:to>
                                    </p:set>
                                    <p:animEffect transition="in" filter="slide(fromBottom)">
                                      <p:cBhvr>
                                        <p:cTn id="28" dur="500"/>
                                        <p:tgtEl>
                                          <p:spTgt spid="36867">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36867">
                                            <p:txEl>
                                              <p:pRg st="6" end="6"/>
                                            </p:txEl>
                                          </p:spTgt>
                                        </p:tgtEl>
                                        <p:attrNameLst>
                                          <p:attrName>style.visibility</p:attrName>
                                        </p:attrNameLst>
                                      </p:cBhvr>
                                      <p:to>
                                        <p:strVal val="visible"/>
                                      </p:to>
                                    </p:set>
                                    <p:animEffect transition="in" filter="slide(fromBottom)">
                                      <p:cBhvr>
                                        <p:cTn id="33" dur="500"/>
                                        <p:tgtEl>
                                          <p:spTgt spid="368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74638"/>
            <a:ext cx="8229600" cy="868362"/>
          </a:xfrm>
        </p:spPr>
        <p:txBody>
          <a:bodyPr/>
          <a:lstStyle/>
          <a:p>
            <a:pPr eaLnBrk="1" hangingPunct="1"/>
            <a:r>
              <a:rPr lang="en-US" dirty="0" smtClean="0"/>
              <a:t>Using Sequences I</a:t>
            </a:r>
          </a:p>
        </p:txBody>
      </p:sp>
      <p:sp>
        <p:nvSpPr>
          <p:cNvPr id="37891" name="Rectangle 3"/>
          <p:cNvSpPr>
            <a:spLocks noGrp="1" noChangeArrowheads="1"/>
          </p:cNvSpPr>
          <p:nvPr>
            <p:ph idx="1"/>
          </p:nvPr>
        </p:nvSpPr>
        <p:spPr>
          <a:xfrm>
            <a:off x="457200" y="1219200"/>
            <a:ext cx="8229600" cy="4525963"/>
          </a:xfrm>
        </p:spPr>
        <p:txBody>
          <a:bodyPr/>
          <a:lstStyle/>
          <a:p>
            <a:pPr eaLnBrk="1" hangingPunct="1"/>
            <a:r>
              <a:rPr lang="en-US" dirty="0" smtClean="0"/>
              <a:t>Creating a sequence:</a:t>
            </a:r>
          </a:p>
          <a:p>
            <a:pPr eaLnBrk="1" hangingPunct="1"/>
            <a:endParaRPr lang="en-US" dirty="0"/>
          </a:p>
          <a:p>
            <a:pPr eaLnBrk="1" hangingPunct="1"/>
            <a:endParaRPr lang="en-US" sz="2000" dirty="0" smtClean="0"/>
          </a:p>
          <a:p>
            <a:pPr eaLnBrk="1" hangingPunct="1"/>
            <a:r>
              <a:rPr lang="en-US" dirty="0" smtClean="0"/>
              <a:t>Entering data using a sequence:</a:t>
            </a:r>
          </a:p>
          <a:p>
            <a:pPr eaLnBrk="1" hangingPunct="1"/>
            <a:endParaRPr lang="en-US" dirty="0"/>
          </a:p>
          <a:p>
            <a:pPr eaLnBrk="1" hangingPunct="1"/>
            <a:endParaRPr lang="en-US" dirty="0" smtClean="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3" name="Picture 2"/>
          <p:cNvPicPr>
            <a:picLocks noChangeAspect="1"/>
          </p:cNvPicPr>
          <p:nvPr/>
        </p:nvPicPr>
        <p:blipFill>
          <a:blip r:embed="rId3"/>
          <a:stretch>
            <a:fillRect/>
          </a:stretch>
        </p:blipFill>
        <p:spPr>
          <a:xfrm>
            <a:off x="914401" y="1905001"/>
            <a:ext cx="6096000" cy="875132"/>
          </a:xfrm>
          <a:prstGeom prst="rect">
            <a:avLst/>
          </a:prstGeom>
        </p:spPr>
      </p:pic>
      <p:pic>
        <p:nvPicPr>
          <p:cNvPr id="4" name="Picture 3"/>
          <p:cNvPicPr>
            <a:picLocks noChangeAspect="1"/>
          </p:cNvPicPr>
          <p:nvPr/>
        </p:nvPicPr>
        <p:blipFill>
          <a:blip r:embed="rId4"/>
          <a:stretch>
            <a:fillRect/>
          </a:stretch>
        </p:blipFill>
        <p:spPr>
          <a:xfrm>
            <a:off x="914401" y="3581401"/>
            <a:ext cx="7772400" cy="1255362"/>
          </a:xfrm>
          <a:prstGeom prst="rect">
            <a:avLst/>
          </a:prstGeom>
        </p:spPr>
      </p:pic>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34</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slide(fromBottom)">
                                      <p:cBhvr>
                                        <p:cTn id="7" dur="500"/>
                                        <p:tgtEl>
                                          <p:spTgt spid="378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7891">
                                            <p:txEl>
                                              <p:pRg st="3" end="3"/>
                                            </p:txEl>
                                          </p:spTgt>
                                        </p:tgtEl>
                                        <p:attrNameLst>
                                          <p:attrName>style.visibility</p:attrName>
                                        </p:attrNameLst>
                                      </p:cBhvr>
                                      <p:to>
                                        <p:strVal val="visible"/>
                                      </p:to>
                                    </p:set>
                                    <p:animEffect transition="in" filter="slide(fromBottom)">
                                      <p:cBhvr>
                                        <p:cTn id="12" dur="500"/>
                                        <p:tgtEl>
                                          <p:spTgt spid="378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74638"/>
            <a:ext cx="8229600" cy="868362"/>
          </a:xfrm>
        </p:spPr>
        <p:txBody>
          <a:bodyPr/>
          <a:lstStyle/>
          <a:p>
            <a:pPr eaLnBrk="1" hangingPunct="1"/>
            <a:r>
              <a:rPr lang="en-US" dirty="0" smtClean="0"/>
              <a:t>Using Sequences II</a:t>
            </a:r>
          </a:p>
        </p:txBody>
      </p:sp>
      <p:sp>
        <p:nvSpPr>
          <p:cNvPr id="37891" name="Rectangle 3"/>
          <p:cNvSpPr>
            <a:spLocks noGrp="1" noChangeArrowheads="1"/>
          </p:cNvSpPr>
          <p:nvPr>
            <p:ph idx="1"/>
          </p:nvPr>
        </p:nvSpPr>
        <p:spPr>
          <a:xfrm>
            <a:off x="457200" y="1219200"/>
            <a:ext cx="8229600" cy="4525963"/>
          </a:xfrm>
        </p:spPr>
        <p:txBody>
          <a:bodyPr/>
          <a:lstStyle/>
          <a:p>
            <a:pPr eaLnBrk="1" hangingPunct="1"/>
            <a:r>
              <a:rPr lang="en-US" dirty="0" smtClean="0"/>
              <a:t>Retrieving the row just created:</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5" name="Picture 4"/>
          <p:cNvPicPr>
            <a:picLocks noChangeAspect="1"/>
          </p:cNvPicPr>
          <p:nvPr/>
        </p:nvPicPr>
        <p:blipFill>
          <a:blip r:embed="rId3"/>
          <a:stretch>
            <a:fillRect/>
          </a:stretch>
        </p:blipFill>
        <p:spPr>
          <a:xfrm>
            <a:off x="914400" y="1905000"/>
            <a:ext cx="5334000" cy="1772319"/>
          </a:xfrm>
          <a:prstGeom prst="rect">
            <a:avLst/>
          </a:prstGeom>
        </p:spPr>
      </p:pic>
      <p:sp>
        <p:nvSpPr>
          <p:cNvPr id="6" name="Slide Number Placeholder 5"/>
          <p:cNvSpPr>
            <a:spLocks noGrp="1"/>
          </p:cNvSpPr>
          <p:nvPr>
            <p:ph type="sldNum" sz="quarter" idx="11"/>
          </p:nvPr>
        </p:nvSpPr>
        <p:spPr/>
        <p:txBody>
          <a:bodyPr/>
          <a:lstStyle/>
          <a:p>
            <a:r>
              <a:rPr lang="en-US" smtClean="0"/>
              <a:t>10B-</a:t>
            </a:r>
            <a:fld id="{3D17DD6B-B25E-41D0-84E2-CC9BF5AD9F6D}" type="slidenum">
              <a:rPr lang="en-US" smtClean="0"/>
              <a:pPr/>
              <a:t>35</a:t>
            </a:fld>
            <a:endParaRPr lang="en-US" smtClean="0"/>
          </a:p>
          <a:p>
            <a:endParaRPr lang="en-US" dirty="0"/>
          </a:p>
        </p:txBody>
      </p:sp>
    </p:spTree>
    <p:extLst>
      <p:ext uri="{BB962C8B-B14F-4D97-AF65-F5344CB8AC3E}">
        <p14:creationId xmlns:p14="http://schemas.microsoft.com/office/powerpoint/2010/main" val="444152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slide(fromBottom)">
                                      <p:cBhvr>
                                        <p:cTn id="7" dur="500"/>
                                        <p:tgtEl>
                                          <p:spTgt spid="378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mtClean="0"/>
              <a:t>The TO_DATE Function</a:t>
            </a:r>
          </a:p>
        </p:txBody>
      </p:sp>
      <p:sp>
        <p:nvSpPr>
          <p:cNvPr id="39939" name="Rectangle 3"/>
          <p:cNvSpPr>
            <a:spLocks noGrp="1" noChangeArrowheads="1"/>
          </p:cNvSpPr>
          <p:nvPr>
            <p:ph idx="1"/>
          </p:nvPr>
        </p:nvSpPr>
        <p:spPr/>
        <p:txBody>
          <a:bodyPr/>
          <a:lstStyle/>
          <a:p>
            <a:pPr eaLnBrk="1" hangingPunct="1"/>
            <a:r>
              <a:rPr lang="en-US" sz="2400" dirty="0" smtClean="0"/>
              <a:t>Oracle requires dates in a particular format.</a:t>
            </a:r>
          </a:p>
          <a:p>
            <a:pPr eaLnBrk="1" hangingPunct="1">
              <a:buClr>
                <a:schemeClr val="tx1"/>
              </a:buClr>
            </a:pPr>
            <a:r>
              <a:rPr lang="en-US" sz="2400" b="1" dirty="0" smtClean="0">
                <a:solidFill>
                  <a:srgbClr val="0099CC"/>
                </a:solidFill>
              </a:rPr>
              <a:t>TO_DATE</a:t>
            </a:r>
            <a:r>
              <a:rPr lang="en-US" sz="2400" dirty="0" smtClean="0"/>
              <a:t> function may be used to identify the format:</a:t>
            </a:r>
          </a:p>
          <a:p>
            <a:pPr eaLnBrk="1" hangingPunct="1">
              <a:buClr>
                <a:schemeClr val="tx1"/>
              </a:buClr>
            </a:pPr>
            <a:endParaRPr lang="en-US" sz="2400" dirty="0" smtClean="0"/>
          </a:p>
          <a:p>
            <a:pPr lvl="1" eaLnBrk="1" hangingPunct="1">
              <a:buFontTx/>
              <a:buNone/>
            </a:pPr>
            <a:r>
              <a:rPr lang="en-US" sz="1800" b="1" dirty="0" smtClean="0">
                <a:solidFill>
                  <a:srgbClr val="0066FF"/>
                </a:solidFill>
                <a:latin typeface="Courier New" panose="02070309020205020404" pitchFamily="49" charset="0"/>
              </a:rPr>
              <a:t>	</a:t>
            </a:r>
            <a:endParaRPr lang="en-US" sz="1800" b="1" dirty="0">
              <a:solidFill>
                <a:srgbClr val="0099CC"/>
              </a:solidFill>
              <a:latin typeface="Courier New" panose="02070309020205020404" pitchFamily="49" charset="0"/>
            </a:endParaRPr>
          </a:p>
          <a:p>
            <a:pPr lvl="1" eaLnBrk="1" hangingPunct="1">
              <a:buFontTx/>
              <a:buNone/>
            </a:pPr>
            <a:endParaRPr lang="en-US" sz="1800" b="1" dirty="0" smtClean="0">
              <a:solidFill>
                <a:srgbClr val="0099CC"/>
              </a:solidFill>
              <a:latin typeface="Courier New" panose="02070309020205020404" pitchFamily="49" charset="0"/>
            </a:endParaRPr>
          </a:p>
          <a:p>
            <a:pPr lvl="2" eaLnBrk="1" hangingPunct="1"/>
            <a:r>
              <a:rPr lang="en-US" sz="1800" dirty="0" smtClean="0"/>
              <a:t>11/12/2011 is the date value.</a:t>
            </a:r>
          </a:p>
          <a:p>
            <a:pPr lvl="2" eaLnBrk="1" hangingPunct="1"/>
            <a:r>
              <a:rPr lang="en-US" sz="1800" dirty="0" smtClean="0"/>
              <a:t>MM/DD/YYYY is the pattern to be used when interpreting the date.</a:t>
            </a:r>
          </a:p>
          <a:p>
            <a:pPr eaLnBrk="1" hangingPunct="1"/>
            <a:r>
              <a:rPr lang="en-US" sz="2400" dirty="0" smtClean="0"/>
              <a:t>The TO_DATE function can be used with the INSERT and UPDATE statements to enter data:</a:t>
            </a:r>
          </a:p>
          <a:p>
            <a:pPr eaLnBrk="1" hangingPunct="1"/>
            <a:endParaRPr lang="en-US" sz="2400" dirty="0" smtClean="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3" name="Picture 2"/>
          <p:cNvPicPr>
            <a:picLocks noChangeAspect="1"/>
          </p:cNvPicPr>
          <p:nvPr/>
        </p:nvPicPr>
        <p:blipFill>
          <a:blip r:embed="rId3"/>
          <a:stretch>
            <a:fillRect/>
          </a:stretch>
        </p:blipFill>
        <p:spPr>
          <a:xfrm>
            <a:off x="1447800" y="2743200"/>
            <a:ext cx="5952381" cy="666667"/>
          </a:xfrm>
          <a:prstGeom prst="rect">
            <a:avLst/>
          </a:prstGeom>
        </p:spPr>
      </p:pic>
      <p:pic>
        <p:nvPicPr>
          <p:cNvPr id="4" name="Picture 3"/>
          <p:cNvPicPr>
            <a:picLocks noChangeAspect="1"/>
          </p:cNvPicPr>
          <p:nvPr/>
        </p:nvPicPr>
        <p:blipFill>
          <a:blip r:embed="rId4"/>
          <a:stretch>
            <a:fillRect/>
          </a:stretch>
        </p:blipFill>
        <p:spPr>
          <a:xfrm>
            <a:off x="914400" y="5201952"/>
            <a:ext cx="7696200" cy="916591"/>
          </a:xfrm>
          <a:prstGeom prst="rect">
            <a:avLst/>
          </a:prstGeom>
        </p:spPr>
      </p:pic>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36</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slide(fromBottom)">
                                      <p:cBhvr>
                                        <p:cTn id="7" dur="500"/>
                                        <p:tgtEl>
                                          <p:spTgt spid="399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slide(fromBottom)">
                                      <p:cBhvr>
                                        <p:cTn id="12" dur="500"/>
                                        <p:tgtEl>
                                          <p:spTgt spid="39939">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9939">
                                            <p:txEl>
                                              <p:pRg st="3" end="3"/>
                                            </p:txEl>
                                          </p:spTgt>
                                        </p:tgtEl>
                                        <p:attrNameLst>
                                          <p:attrName>style.visibility</p:attrName>
                                        </p:attrNameLst>
                                      </p:cBhvr>
                                      <p:to>
                                        <p:strVal val="visible"/>
                                      </p:to>
                                    </p:set>
                                    <p:animEffect transition="in" filter="slide(fromBottom)">
                                      <p:cBhvr>
                                        <p:cTn id="15" dur="500"/>
                                        <p:tgtEl>
                                          <p:spTgt spid="39939">
                                            <p:txEl>
                                              <p:pRg st="3" end="3"/>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39939">
                                            <p:txEl>
                                              <p:pRg st="5" end="5"/>
                                            </p:txEl>
                                          </p:spTgt>
                                        </p:tgtEl>
                                        <p:attrNameLst>
                                          <p:attrName>style.visibility</p:attrName>
                                        </p:attrNameLst>
                                      </p:cBhvr>
                                      <p:to>
                                        <p:strVal val="visible"/>
                                      </p:to>
                                    </p:set>
                                    <p:animEffect transition="in" filter="slide(fromBottom)">
                                      <p:cBhvr>
                                        <p:cTn id="18" dur="500"/>
                                        <p:tgtEl>
                                          <p:spTgt spid="39939">
                                            <p:txEl>
                                              <p:pRg st="5" end="5"/>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39939">
                                            <p:txEl>
                                              <p:pRg st="6" end="6"/>
                                            </p:txEl>
                                          </p:spTgt>
                                        </p:tgtEl>
                                        <p:attrNameLst>
                                          <p:attrName>style.visibility</p:attrName>
                                        </p:attrNameLst>
                                      </p:cBhvr>
                                      <p:to>
                                        <p:strVal val="visible"/>
                                      </p:to>
                                    </p:set>
                                    <p:animEffect transition="in" filter="slide(fromBottom)">
                                      <p:cBhvr>
                                        <p:cTn id="21" dur="500"/>
                                        <p:tgtEl>
                                          <p:spTgt spid="39939">
                                            <p:txEl>
                                              <p:pRg st="6" end="6"/>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39939">
                                            <p:txEl>
                                              <p:pRg st="7" end="7"/>
                                            </p:txEl>
                                          </p:spTgt>
                                        </p:tgtEl>
                                        <p:attrNameLst>
                                          <p:attrName>style.visibility</p:attrName>
                                        </p:attrNameLst>
                                      </p:cBhvr>
                                      <p:to>
                                        <p:strVal val="visible"/>
                                      </p:to>
                                    </p:set>
                                    <p:animEffect transition="in" filter="slide(fromBottom)">
                                      <p:cBhvr>
                                        <p:cTn id="26" dur="500"/>
                                        <p:tgtEl>
                                          <p:spTgt spid="399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a:xfrm>
            <a:off x="457200" y="274638"/>
            <a:ext cx="8229600" cy="1249362"/>
          </a:xfrm>
        </p:spPr>
        <p:txBody>
          <a:bodyPr/>
          <a:lstStyle/>
          <a:p>
            <a:pPr eaLnBrk="1" hangingPunct="1"/>
            <a:r>
              <a:rPr lang="en-US" dirty="0" smtClean="0"/>
              <a:t>Populating the Tables:</a:t>
            </a:r>
            <a:br>
              <a:rPr lang="en-US" dirty="0" smtClean="0"/>
            </a:br>
            <a:r>
              <a:rPr lang="en-US" sz="2000" dirty="0" smtClean="0"/>
              <a:t>Working with Non-continuous Primary Key Surrogate Values</a:t>
            </a:r>
            <a:endParaRPr lang="en-US" sz="3200" dirty="0" smtClean="0"/>
          </a:p>
        </p:txBody>
      </p:sp>
      <p:sp>
        <p:nvSpPr>
          <p:cNvPr id="51204" name="Rectangle 3"/>
          <p:cNvSpPr>
            <a:spLocks noGrp="1" noChangeArrowheads="1"/>
          </p:cNvSpPr>
          <p:nvPr>
            <p:ph idx="1"/>
          </p:nvPr>
        </p:nvSpPr>
        <p:spPr>
          <a:xfrm>
            <a:off x="457200" y="1531620"/>
            <a:ext cx="8229600" cy="4525963"/>
          </a:xfrm>
        </p:spPr>
        <p:txBody>
          <a:bodyPr/>
          <a:lstStyle/>
          <a:p>
            <a:pPr eaLnBrk="1" hangingPunct="1"/>
            <a:r>
              <a:rPr lang="en-US" sz="2400" dirty="0" smtClean="0"/>
              <a:t>The VRG database data contains existing primary key surrogate values that are not continuous. </a:t>
            </a:r>
          </a:p>
          <a:p>
            <a:pPr eaLnBrk="1" hangingPunct="1"/>
            <a:r>
              <a:rPr lang="en-US" sz="2400" dirty="0" smtClean="0"/>
              <a:t>The VRG tables were coded </a:t>
            </a:r>
            <a:r>
              <a:rPr lang="en-US" sz="2400" i="1" dirty="0" smtClean="0">
                <a:solidFill>
                  <a:srgbClr val="0099CC"/>
                </a:solidFill>
              </a:rPr>
              <a:t>without using sequences</a:t>
            </a:r>
            <a:r>
              <a:rPr lang="en-US" sz="2400" dirty="0" smtClean="0"/>
              <a:t>.</a:t>
            </a:r>
          </a:p>
          <a:p>
            <a:pPr eaLnBrk="1" hangingPunct="1"/>
            <a:r>
              <a:rPr lang="en-US" sz="2400" dirty="0" smtClean="0"/>
              <a:t>Insert the data, then create the sequences using </a:t>
            </a:r>
            <a:r>
              <a:rPr lang="en-US" sz="2400" b="1" dirty="0" smtClean="0">
                <a:solidFill>
                  <a:srgbClr val="0099CC"/>
                </a:solidFill>
              </a:rPr>
              <a:t>SQL CREATE SEQUENCE statements</a:t>
            </a:r>
            <a:r>
              <a:rPr lang="en-US" sz="2400" dirty="0" smtClean="0"/>
              <a:t> to create the appropriate sequences with appropriate parameters.</a:t>
            </a:r>
          </a:p>
          <a:p>
            <a:pPr eaLnBrk="1" hangingPunct="1"/>
            <a:r>
              <a:rPr lang="en-US" sz="2400" dirty="0" smtClean="0"/>
              <a:t>Surrogate values will start at the next available data value on further data inserts.</a:t>
            </a:r>
            <a:endParaRPr lang="en-US" sz="16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37</a:t>
            </a:fld>
            <a:endParaRPr lang="en-US" smtClean="0"/>
          </a:p>
          <a:p>
            <a:endParaRPr lang="en-US" dirty="0"/>
          </a:p>
        </p:txBody>
      </p:sp>
      <p:pic>
        <p:nvPicPr>
          <p:cNvPr id="6" name="Picture 5"/>
          <p:cNvPicPr>
            <a:picLocks noChangeAspect="1"/>
          </p:cNvPicPr>
          <p:nvPr/>
        </p:nvPicPr>
        <p:blipFill>
          <a:blip r:embed="rId3"/>
          <a:stretch>
            <a:fillRect/>
          </a:stretch>
        </p:blipFill>
        <p:spPr>
          <a:xfrm>
            <a:off x="533400" y="4993189"/>
            <a:ext cx="8077200" cy="750765"/>
          </a:xfrm>
          <a:prstGeom prst="rect">
            <a:avLst/>
          </a:prstGeom>
        </p:spPr>
      </p:pic>
    </p:spTree>
    <p:extLst>
      <p:ext uri="{BB962C8B-B14F-4D97-AF65-F5344CB8AC3E}">
        <p14:creationId xmlns:p14="http://schemas.microsoft.com/office/powerpoint/2010/main" val="9000420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7200" y="274638"/>
            <a:ext cx="8229600" cy="715962"/>
          </a:xfrm>
        </p:spPr>
        <p:txBody>
          <a:bodyPr/>
          <a:lstStyle/>
          <a:p>
            <a:pPr eaLnBrk="1" hangingPunct="1"/>
            <a:r>
              <a:rPr lang="en-US" dirty="0" smtClean="0"/>
              <a:t>Creating Views</a:t>
            </a:r>
          </a:p>
        </p:txBody>
      </p:sp>
      <p:sp>
        <p:nvSpPr>
          <p:cNvPr id="43011" name="Rectangle 3"/>
          <p:cNvSpPr>
            <a:spLocks noGrp="1" noChangeArrowheads="1"/>
          </p:cNvSpPr>
          <p:nvPr>
            <p:ph idx="1"/>
          </p:nvPr>
        </p:nvSpPr>
        <p:spPr>
          <a:xfrm>
            <a:off x="457200" y="1066800"/>
            <a:ext cx="8229600" cy="4525963"/>
          </a:xfrm>
        </p:spPr>
        <p:txBody>
          <a:bodyPr/>
          <a:lstStyle/>
          <a:p>
            <a:pPr eaLnBrk="1" hangingPunct="1">
              <a:buClr>
                <a:schemeClr val="tx1"/>
              </a:buClr>
            </a:pPr>
            <a:r>
              <a:rPr lang="en-US" sz="2400" dirty="0" smtClean="0"/>
              <a:t>The </a:t>
            </a:r>
            <a:r>
              <a:rPr lang="en-US" sz="2400" b="1" dirty="0" smtClean="0">
                <a:solidFill>
                  <a:srgbClr val="0099CC"/>
                </a:solidFill>
              </a:rPr>
              <a:t>CREATE VIEW</a:t>
            </a:r>
            <a:r>
              <a:rPr lang="en-US" sz="2400" dirty="0" smtClean="0">
                <a:solidFill>
                  <a:srgbClr val="0099CC"/>
                </a:solidFill>
              </a:rPr>
              <a:t> </a:t>
            </a:r>
            <a:r>
              <a:rPr lang="en-US" sz="2400" dirty="0" smtClean="0"/>
              <a:t>statement can be used to create views in Oracle.</a:t>
            </a:r>
          </a:p>
          <a:p>
            <a:pPr eaLnBrk="1" hangingPunct="1"/>
            <a:r>
              <a:rPr lang="en-US" sz="2400" dirty="0" smtClean="0"/>
              <a:t>Unlike SQL-92, Oracle allows the </a:t>
            </a:r>
            <a:r>
              <a:rPr lang="en-US" sz="2400" b="1" dirty="0" smtClean="0">
                <a:solidFill>
                  <a:srgbClr val="0099CC"/>
                </a:solidFill>
              </a:rPr>
              <a:t>ORDER BY</a:t>
            </a:r>
            <a:r>
              <a:rPr lang="en-US" sz="2400" dirty="0" smtClean="0">
                <a:solidFill>
                  <a:srgbClr val="0099CC"/>
                </a:solidFill>
              </a:rPr>
              <a:t> </a:t>
            </a:r>
            <a:r>
              <a:rPr lang="en-US" sz="2400" dirty="0" smtClean="0"/>
              <a:t>clause in view definitions.</a:t>
            </a:r>
          </a:p>
          <a:p>
            <a:pPr eaLnBrk="1" hangingPunct="1"/>
            <a:r>
              <a:rPr lang="en-US" sz="2400" dirty="0" smtClean="0"/>
              <a:t>Oracle supports the </a:t>
            </a:r>
            <a:r>
              <a:rPr lang="en-US" sz="2400" b="1" dirty="0" smtClean="0">
                <a:solidFill>
                  <a:srgbClr val="0099CC"/>
                </a:solidFill>
              </a:rPr>
              <a:t>JOIN…ON</a:t>
            </a:r>
            <a:r>
              <a:rPr lang="en-US" sz="2400" dirty="0" smtClean="0"/>
              <a:t> syntax.</a:t>
            </a:r>
          </a:p>
          <a:p>
            <a:pPr eaLnBrk="1" hangingPunct="1"/>
            <a:r>
              <a:rPr lang="en-US" sz="2400" dirty="0" smtClean="0"/>
              <a:t>Example: </a:t>
            </a:r>
          </a:p>
          <a:p>
            <a:pPr eaLnBrk="1" hangingPunct="1">
              <a:buFontTx/>
              <a:buNone/>
            </a:pPr>
            <a:r>
              <a:rPr lang="en-US" sz="2400" b="1" dirty="0" smtClean="0">
                <a:solidFill>
                  <a:srgbClr val="0066FF"/>
                </a:solidFill>
                <a:latin typeface="Courier New" panose="02070309020205020404" pitchFamily="49" charset="0"/>
              </a:rPr>
              <a:t>	</a:t>
            </a:r>
            <a:endParaRPr lang="en-US" sz="1600" b="1" dirty="0" smtClean="0">
              <a:solidFill>
                <a:srgbClr val="0099CC"/>
              </a:solidFill>
              <a:latin typeface="Courier New" panose="02070309020205020404" pitchFamily="49" charset="0"/>
            </a:endParaRP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38</a:t>
            </a:fld>
            <a:endParaRPr lang="en-US" smtClean="0"/>
          </a:p>
          <a:p>
            <a:endParaRPr lang="en-US" dirty="0"/>
          </a:p>
        </p:txBody>
      </p:sp>
      <p:pic>
        <p:nvPicPr>
          <p:cNvPr id="4" name="Picture 3"/>
          <p:cNvPicPr>
            <a:picLocks noChangeAspect="1"/>
          </p:cNvPicPr>
          <p:nvPr/>
        </p:nvPicPr>
        <p:blipFill>
          <a:blip r:embed="rId3"/>
          <a:stretch>
            <a:fillRect/>
          </a:stretch>
        </p:blipFill>
        <p:spPr>
          <a:xfrm>
            <a:off x="2438400" y="3276600"/>
            <a:ext cx="5334000" cy="29056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slide(fromBottom)">
                                      <p:cBhvr>
                                        <p:cTn id="7" dur="500"/>
                                        <p:tgtEl>
                                          <p:spTgt spid="430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3011">
                                            <p:txEl>
                                              <p:pRg st="1" end="1"/>
                                            </p:txEl>
                                          </p:spTgt>
                                        </p:tgtEl>
                                        <p:attrNameLst>
                                          <p:attrName>style.visibility</p:attrName>
                                        </p:attrNameLst>
                                      </p:cBhvr>
                                      <p:to>
                                        <p:strVal val="visible"/>
                                      </p:to>
                                    </p:set>
                                    <p:animEffect transition="in" filter="slide(fromBottom)">
                                      <p:cBhvr>
                                        <p:cTn id="12" dur="500"/>
                                        <p:tgtEl>
                                          <p:spTgt spid="430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3011">
                                            <p:txEl>
                                              <p:pRg st="2" end="2"/>
                                            </p:txEl>
                                          </p:spTgt>
                                        </p:tgtEl>
                                        <p:attrNameLst>
                                          <p:attrName>style.visibility</p:attrName>
                                        </p:attrNameLst>
                                      </p:cBhvr>
                                      <p:to>
                                        <p:strVal val="visible"/>
                                      </p:to>
                                    </p:set>
                                    <p:animEffect transition="in" filter="slide(fromBottom)">
                                      <p:cBhvr>
                                        <p:cTn id="17" dur="500"/>
                                        <p:tgtEl>
                                          <p:spTgt spid="430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3011">
                                            <p:txEl>
                                              <p:pRg st="3" end="3"/>
                                            </p:txEl>
                                          </p:spTgt>
                                        </p:tgtEl>
                                        <p:attrNameLst>
                                          <p:attrName>style.visibility</p:attrName>
                                        </p:attrNameLst>
                                      </p:cBhvr>
                                      <p:to>
                                        <p:strVal val="visible"/>
                                      </p:to>
                                    </p:set>
                                    <p:animEffect transition="in" filter="slide(fromBottom)">
                                      <p:cBhvr>
                                        <p:cTn id="22" dur="500"/>
                                        <p:tgtEl>
                                          <p:spTgt spid="430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43011">
                                            <p:txEl>
                                              <p:pRg st="4" end="4"/>
                                            </p:txEl>
                                          </p:spTgt>
                                        </p:tgtEl>
                                        <p:attrNameLst>
                                          <p:attrName>style.visibility</p:attrName>
                                        </p:attrNameLst>
                                      </p:cBhvr>
                                      <p:to>
                                        <p:strVal val="visible"/>
                                      </p:to>
                                    </p:set>
                                    <p:animEffect transition="in" filter="slide(fromBottom)">
                                      <p:cBhvr>
                                        <p:cTn id="27" dur="500"/>
                                        <p:tgtEl>
                                          <p:spTgt spid="430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1490" y="1488852"/>
            <a:ext cx="8215310" cy="4320426"/>
          </a:xfrm>
          <a:prstGeom prst="rect">
            <a:avLst/>
          </a:prstGeom>
        </p:spPr>
      </p:pic>
      <p:sp>
        <p:nvSpPr>
          <p:cNvPr id="68611" name="Rectangle 2"/>
          <p:cNvSpPr>
            <a:spLocks noGrp="1" noChangeArrowheads="1"/>
          </p:cNvSpPr>
          <p:nvPr>
            <p:ph type="title"/>
          </p:nvPr>
        </p:nvSpPr>
        <p:spPr/>
        <p:txBody>
          <a:bodyPr/>
          <a:lstStyle/>
          <a:p>
            <a:r>
              <a:rPr lang="en-US" dirty="0" smtClean="0"/>
              <a:t>Creating Views</a:t>
            </a:r>
            <a:br>
              <a:rPr lang="en-US" dirty="0" smtClean="0"/>
            </a:br>
            <a:r>
              <a:rPr lang="en-US" sz="2800" dirty="0"/>
              <a:t>Creating an SQL </a:t>
            </a:r>
            <a:r>
              <a:rPr lang="en-US" sz="2800" dirty="0" smtClean="0"/>
              <a:t>View</a:t>
            </a:r>
          </a:p>
        </p:txBody>
      </p:sp>
      <p:sp>
        <p:nvSpPr>
          <p:cNvPr id="8" name="Footer Placeholder 7"/>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39</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Chapter Objectives</a:t>
            </a:r>
          </a:p>
        </p:txBody>
      </p:sp>
      <p:sp>
        <p:nvSpPr>
          <p:cNvPr id="16387" name="Rectangle 3"/>
          <p:cNvSpPr>
            <a:spLocks noGrp="1" noChangeArrowheads="1"/>
          </p:cNvSpPr>
          <p:nvPr>
            <p:ph idx="1"/>
          </p:nvPr>
        </p:nvSpPr>
        <p:spPr/>
        <p:txBody>
          <a:bodyPr/>
          <a:lstStyle/>
          <a:p>
            <a:pPr eaLnBrk="1" hangingPunct="1"/>
            <a:r>
              <a:rPr lang="en-US" sz="2400" dirty="0" smtClean="0"/>
              <a:t>To understand the purpose and role of triggers and learn how to create simple triggers</a:t>
            </a:r>
          </a:p>
          <a:p>
            <a:pPr eaLnBrk="1" hangingPunct="1"/>
            <a:r>
              <a:rPr lang="en-US" sz="2400" dirty="0" smtClean="0"/>
              <a:t>To understand how Oracle Database implements indexes, concurrency control, and cursors</a:t>
            </a:r>
          </a:p>
          <a:p>
            <a:pPr eaLnBrk="1" hangingPunct="1"/>
            <a:r>
              <a:rPr lang="en-US" sz="2400" dirty="0" smtClean="0"/>
              <a:t>To understand the fundamental features of Oracle Database backup and recovery facilities</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4</a:t>
            </a:fld>
            <a:endParaRPr lang="en-US" smtClean="0"/>
          </a:p>
          <a:p>
            <a:endParaRPr lang="en-US" dirty="0"/>
          </a:p>
        </p:txBody>
      </p:sp>
    </p:spTree>
    <p:extLst>
      <p:ext uri="{BB962C8B-B14F-4D97-AF65-F5344CB8AC3E}">
        <p14:creationId xmlns:p14="http://schemas.microsoft.com/office/powerpoint/2010/main" val="3616287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p:txBody>
          <a:bodyPr/>
          <a:lstStyle/>
          <a:p>
            <a:r>
              <a:rPr lang="en-US" dirty="0" smtClean="0"/>
              <a:t>Creating Views</a:t>
            </a:r>
            <a:br>
              <a:rPr lang="en-US" dirty="0" smtClean="0"/>
            </a:br>
            <a:r>
              <a:rPr lang="en-US" sz="2800" dirty="0" smtClean="0"/>
              <a:t>Result </a:t>
            </a:r>
            <a:r>
              <a:rPr lang="en-US" sz="2800" dirty="0"/>
              <a:t>of Using the </a:t>
            </a:r>
            <a:r>
              <a:rPr lang="en-US" sz="2800" dirty="0" smtClean="0"/>
              <a:t>View </a:t>
            </a:r>
            <a:r>
              <a:rPr lang="en-US" sz="2800" dirty="0" err="1" smtClean="0"/>
              <a:t>CustomerInterestsView</a:t>
            </a:r>
            <a:endParaRPr lang="en-US" sz="2800" dirty="0" smtClean="0"/>
          </a:p>
        </p:txBody>
      </p:sp>
      <p:sp>
        <p:nvSpPr>
          <p:cNvPr id="8" name="Footer Placeholder 7"/>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40</a:t>
            </a:fld>
            <a:endParaRPr lang="en-US" smtClean="0"/>
          </a:p>
          <a:p>
            <a:endParaRPr lang="en-US" dirty="0"/>
          </a:p>
        </p:txBody>
      </p:sp>
      <p:pic>
        <p:nvPicPr>
          <p:cNvPr id="2" name="Picture 1"/>
          <p:cNvPicPr>
            <a:picLocks noChangeAspect="1"/>
          </p:cNvPicPr>
          <p:nvPr/>
        </p:nvPicPr>
        <p:blipFill>
          <a:blip r:embed="rId3"/>
          <a:stretch>
            <a:fillRect/>
          </a:stretch>
        </p:blipFill>
        <p:spPr>
          <a:xfrm>
            <a:off x="2143125" y="1464329"/>
            <a:ext cx="4857750" cy="4811376"/>
          </a:xfrm>
          <a:prstGeom prst="rect">
            <a:avLst/>
          </a:prstGeom>
        </p:spPr>
      </p:pic>
    </p:spTree>
    <p:extLst>
      <p:ext uri="{BB962C8B-B14F-4D97-AF65-F5344CB8AC3E}">
        <p14:creationId xmlns:p14="http://schemas.microsoft.com/office/powerpoint/2010/main" val="2300787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685800" y="2289576"/>
            <a:ext cx="7772400" cy="3975667"/>
          </a:xfrm>
          <a:prstGeom prst="rect">
            <a:avLst/>
          </a:prstGeom>
        </p:spPr>
      </p:pic>
      <p:sp>
        <p:nvSpPr>
          <p:cNvPr id="2" name="Title 1"/>
          <p:cNvSpPr>
            <a:spLocks noGrp="1"/>
          </p:cNvSpPr>
          <p:nvPr>
            <p:ph type="title"/>
          </p:nvPr>
        </p:nvSpPr>
        <p:spPr/>
        <p:txBody>
          <a:bodyPr/>
          <a:lstStyle/>
          <a:p>
            <a:r>
              <a:rPr lang="en-US" dirty="0" smtClean="0"/>
              <a:t>Importing Microsoft Excel Data</a:t>
            </a:r>
            <a:br>
              <a:rPr lang="en-US" dirty="0" smtClean="0"/>
            </a:br>
            <a:r>
              <a:rPr lang="en-US" sz="2800" dirty="0"/>
              <a:t>The </a:t>
            </a:r>
            <a:r>
              <a:rPr lang="en-US" sz="2800" dirty="0" smtClean="0"/>
              <a:t>Original VRG POSTCARD </a:t>
            </a:r>
            <a:r>
              <a:rPr lang="en-US" sz="2800" dirty="0"/>
              <a:t>Worksheet</a:t>
            </a:r>
          </a:p>
        </p:txBody>
      </p:sp>
      <p:sp>
        <p:nvSpPr>
          <p:cNvPr id="3" name="Content Placeholder 2"/>
          <p:cNvSpPr>
            <a:spLocks noGrp="1"/>
          </p:cNvSpPr>
          <p:nvPr>
            <p:ph idx="1"/>
          </p:nvPr>
        </p:nvSpPr>
        <p:spPr>
          <a:xfrm>
            <a:off x="457200" y="1447800"/>
            <a:ext cx="8229600" cy="4678363"/>
          </a:xfrm>
        </p:spPr>
        <p:txBody>
          <a:bodyPr/>
          <a:lstStyle/>
          <a:p>
            <a:r>
              <a:rPr lang="en-US" sz="2400" dirty="0" smtClean="0"/>
              <a:t>This worksheet is included in </a:t>
            </a:r>
            <a:r>
              <a:rPr lang="en-US" sz="2400" dirty="0"/>
              <a:t>the downloadable Student Files available at</a:t>
            </a:r>
            <a:r>
              <a:rPr lang="en-US" sz="2400" dirty="0" smtClean="0"/>
              <a:t>: </a:t>
            </a:r>
            <a:r>
              <a:rPr lang="en-US" sz="2000" dirty="0" smtClean="0">
                <a:solidFill>
                  <a:srgbClr val="0099CC"/>
                </a:solidFill>
              </a:rPr>
              <a:t>http</a:t>
            </a:r>
            <a:r>
              <a:rPr lang="en-US" sz="2000" dirty="0">
                <a:solidFill>
                  <a:srgbClr val="0099CC"/>
                </a:solidFill>
              </a:rPr>
              <a:t>://www.pearsonhighered.com/kroenke/</a:t>
            </a:r>
          </a:p>
          <a:p>
            <a:endParaRPr lang="en-US"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41</a:t>
            </a:fld>
            <a:endParaRPr lang="en-US" smtClean="0"/>
          </a:p>
          <a:p>
            <a:endParaRPr lang="en-US" dirty="0"/>
          </a:p>
        </p:txBody>
      </p:sp>
    </p:spTree>
    <p:extLst>
      <p:ext uri="{BB962C8B-B14F-4D97-AF65-F5344CB8AC3E}">
        <p14:creationId xmlns:p14="http://schemas.microsoft.com/office/powerpoint/2010/main" val="1109057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DAVIDA~1\AppData\Local\Temp\SNAGHTML16489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89577"/>
            <a:ext cx="7772400" cy="39812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Importing Microsoft Excel Data</a:t>
            </a:r>
            <a:br>
              <a:rPr lang="en-US" dirty="0" smtClean="0"/>
            </a:br>
            <a:r>
              <a:rPr lang="en-US" sz="2800" dirty="0"/>
              <a:t>The </a:t>
            </a:r>
            <a:r>
              <a:rPr lang="en-US" sz="2800" dirty="0" smtClean="0"/>
              <a:t>Modified VRG POSTCARD </a:t>
            </a:r>
            <a:r>
              <a:rPr lang="en-US" sz="2800" dirty="0"/>
              <a:t>Worksheet</a:t>
            </a:r>
          </a:p>
        </p:txBody>
      </p:sp>
      <p:sp>
        <p:nvSpPr>
          <p:cNvPr id="3" name="Content Placeholder 2"/>
          <p:cNvSpPr>
            <a:spLocks noGrp="1"/>
          </p:cNvSpPr>
          <p:nvPr>
            <p:ph idx="1"/>
          </p:nvPr>
        </p:nvSpPr>
        <p:spPr>
          <a:xfrm>
            <a:off x="457200" y="1447800"/>
            <a:ext cx="8229600" cy="4678363"/>
          </a:xfrm>
        </p:spPr>
        <p:txBody>
          <a:bodyPr/>
          <a:lstStyle/>
          <a:p>
            <a:r>
              <a:rPr lang="en-US" sz="2400" dirty="0" smtClean="0"/>
              <a:t>This worksheet is included in </a:t>
            </a:r>
            <a:r>
              <a:rPr lang="en-US" sz="2400" dirty="0"/>
              <a:t>the downloadable Student Files available at</a:t>
            </a:r>
            <a:r>
              <a:rPr lang="en-US" sz="2400" dirty="0" smtClean="0"/>
              <a:t>: </a:t>
            </a:r>
            <a:r>
              <a:rPr lang="en-US" sz="2000" dirty="0" smtClean="0">
                <a:solidFill>
                  <a:srgbClr val="0099CC"/>
                </a:solidFill>
              </a:rPr>
              <a:t>http</a:t>
            </a:r>
            <a:r>
              <a:rPr lang="en-US" sz="2000" dirty="0">
                <a:solidFill>
                  <a:srgbClr val="0099CC"/>
                </a:solidFill>
              </a:rPr>
              <a:t>://www.pearsonhighered.com/kroenke/</a:t>
            </a:r>
          </a:p>
          <a:p>
            <a:endParaRPr lang="en-US"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42</a:t>
            </a:fld>
            <a:endParaRPr lang="en-US" smtClean="0"/>
          </a:p>
          <a:p>
            <a:endParaRPr lang="en-US" dirty="0"/>
          </a:p>
        </p:txBody>
      </p:sp>
    </p:spTree>
    <p:extLst>
      <p:ext uri="{BB962C8B-B14F-4D97-AF65-F5344CB8AC3E}">
        <p14:creationId xmlns:p14="http://schemas.microsoft.com/office/powerpoint/2010/main" val="3804009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Microsoft Excel Data</a:t>
            </a:r>
            <a:br>
              <a:rPr lang="en-US" dirty="0" smtClean="0"/>
            </a:br>
            <a:r>
              <a:rPr lang="en-US" sz="2800" dirty="0" smtClean="0"/>
              <a:t>The </a:t>
            </a:r>
            <a:r>
              <a:rPr lang="en-US" sz="2800" dirty="0"/>
              <a:t>Import Data </a:t>
            </a:r>
            <a:r>
              <a:rPr lang="en-US" sz="2800" dirty="0" smtClean="0"/>
              <a:t>Command</a:t>
            </a:r>
            <a:endParaRPr lang="en-US" sz="28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43</a:t>
            </a:fld>
            <a:endParaRPr lang="en-US" smtClean="0"/>
          </a:p>
          <a:p>
            <a:endParaRPr lang="en-US" dirty="0"/>
          </a:p>
        </p:txBody>
      </p:sp>
      <p:pic>
        <p:nvPicPr>
          <p:cNvPr id="7" name="Picture 6"/>
          <p:cNvPicPr>
            <a:picLocks noChangeAspect="1"/>
          </p:cNvPicPr>
          <p:nvPr/>
        </p:nvPicPr>
        <p:blipFill>
          <a:blip r:embed="rId3"/>
          <a:stretch>
            <a:fillRect/>
          </a:stretch>
        </p:blipFill>
        <p:spPr>
          <a:xfrm>
            <a:off x="457201" y="1524000"/>
            <a:ext cx="8229600" cy="4327941"/>
          </a:xfrm>
          <a:prstGeom prst="rect">
            <a:avLst/>
          </a:prstGeom>
        </p:spPr>
      </p:pic>
    </p:spTree>
    <p:extLst>
      <p:ext uri="{BB962C8B-B14F-4D97-AF65-F5344CB8AC3E}">
        <p14:creationId xmlns:p14="http://schemas.microsoft.com/office/powerpoint/2010/main" val="1098809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1524000"/>
            <a:ext cx="8229600" cy="4333861"/>
          </a:xfrm>
          <a:prstGeom prst="rect">
            <a:avLst/>
          </a:prstGeom>
        </p:spPr>
      </p:pic>
      <p:sp>
        <p:nvSpPr>
          <p:cNvPr id="2" name="Title 1"/>
          <p:cNvSpPr>
            <a:spLocks noGrp="1"/>
          </p:cNvSpPr>
          <p:nvPr>
            <p:ph type="title"/>
          </p:nvPr>
        </p:nvSpPr>
        <p:spPr/>
        <p:txBody>
          <a:bodyPr/>
          <a:lstStyle/>
          <a:p>
            <a:r>
              <a:rPr lang="en-US" dirty="0" smtClean="0"/>
              <a:t>Importing Microsoft Excel Data</a:t>
            </a:r>
            <a:br>
              <a:rPr lang="en-US" dirty="0" smtClean="0"/>
            </a:br>
            <a:r>
              <a:rPr lang="en-US" sz="2800" dirty="0" smtClean="0"/>
              <a:t>The </a:t>
            </a:r>
            <a:r>
              <a:rPr lang="en-US" sz="2800" dirty="0"/>
              <a:t>Open Dialog Box for </a:t>
            </a:r>
            <a:r>
              <a:rPr lang="en-US" sz="2800" dirty="0" smtClean="0"/>
              <a:t>the Excel </a:t>
            </a:r>
            <a:r>
              <a:rPr lang="en-US" sz="2800" dirty="0"/>
              <a:t>Workbook File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44</a:t>
            </a:fld>
            <a:endParaRPr lang="en-US" smtClean="0"/>
          </a:p>
          <a:p>
            <a:endParaRPr lang="en-US" dirty="0"/>
          </a:p>
        </p:txBody>
      </p:sp>
    </p:spTree>
    <p:extLst>
      <p:ext uri="{BB962C8B-B14F-4D97-AF65-F5344CB8AC3E}">
        <p14:creationId xmlns:p14="http://schemas.microsoft.com/office/powerpoint/2010/main" val="871283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7200" y="1524000"/>
            <a:ext cx="8229600" cy="4052590"/>
          </a:xfrm>
          <a:prstGeom prst="rect">
            <a:avLst/>
          </a:prstGeom>
        </p:spPr>
      </p:pic>
      <p:sp>
        <p:nvSpPr>
          <p:cNvPr id="2" name="Title 1"/>
          <p:cNvSpPr>
            <a:spLocks noGrp="1"/>
          </p:cNvSpPr>
          <p:nvPr>
            <p:ph type="title"/>
          </p:nvPr>
        </p:nvSpPr>
        <p:spPr/>
        <p:txBody>
          <a:bodyPr/>
          <a:lstStyle/>
          <a:p>
            <a:r>
              <a:rPr lang="en-US" dirty="0" smtClean="0"/>
              <a:t>Importing Microsoft Excel Data</a:t>
            </a:r>
            <a:br>
              <a:rPr lang="en-US" dirty="0" smtClean="0"/>
            </a:br>
            <a:r>
              <a:rPr lang="en-US" sz="2800" dirty="0" smtClean="0"/>
              <a:t>The </a:t>
            </a:r>
            <a:r>
              <a:rPr lang="en-US" sz="2800" dirty="0"/>
              <a:t>Data Import </a:t>
            </a:r>
            <a:r>
              <a:rPr lang="en-US" sz="2800" dirty="0" smtClean="0"/>
              <a:t>Wizard—Step </a:t>
            </a:r>
            <a:r>
              <a:rPr lang="en-US" sz="2800" dirty="0"/>
              <a:t>1 of 5 Dialog Box</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45</a:t>
            </a:fld>
            <a:endParaRPr lang="en-US" smtClean="0"/>
          </a:p>
          <a:p>
            <a:endParaRPr lang="en-US" dirty="0"/>
          </a:p>
        </p:txBody>
      </p:sp>
    </p:spTree>
    <p:extLst>
      <p:ext uri="{BB962C8B-B14F-4D97-AF65-F5344CB8AC3E}">
        <p14:creationId xmlns:p14="http://schemas.microsoft.com/office/powerpoint/2010/main" val="3311765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DAVIDA~1\AppData\Local\Temp\SNAGHTML169319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40585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Importing Microsoft Excel Data</a:t>
            </a:r>
            <a:br>
              <a:rPr lang="en-US" dirty="0" smtClean="0"/>
            </a:br>
            <a:r>
              <a:rPr lang="en-US" sz="2800" dirty="0" smtClean="0"/>
              <a:t>The </a:t>
            </a:r>
            <a:r>
              <a:rPr lang="en-US" sz="2800" dirty="0"/>
              <a:t>Data Import </a:t>
            </a:r>
            <a:r>
              <a:rPr lang="en-US" sz="2800" dirty="0" smtClean="0"/>
              <a:t>Wizard—Step 2 </a:t>
            </a:r>
            <a:r>
              <a:rPr lang="en-US" sz="2800" dirty="0"/>
              <a:t>of 5 Dialog Box</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46</a:t>
            </a:fld>
            <a:endParaRPr lang="en-US" smtClean="0"/>
          </a:p>
          <a:p>
            <a:endParaRPr lang="en-US" dirty="0"/>
          </a:p>
        </p:txBody>
      </p:sp>
    </p:spTree>
    <p:extLst>
      <p:ext uri="{BB962C8B-B14F-4D97-AF65-F5344CB8AC3E}">
        <p14:creationId xmlns:p14="http://schemas.microsoft.com/office/powerpoint/2010/main" val="35210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1" y="1524001"/>
            <a:ext cx="8229600" cy="4052590"/>
          </a:xfrm>
          <a:prstGeom prst="rect">
            <a:avLst/>
          </a:prstGeom>
        </p:spPr>
      </p:pic>
      <p:sp>
        <p:nvSpPr>
          <p:cNvPr id="2" name="Title 1"/>
          <p:cNvSpPr>
            <a:spLocks noGrp="1"/>
          </p:cNvSpPr>
          <p:nvPr>
            <p:ph type="title"/>
          </p:nvPr>
        </p:nvSpPr>
        <p:spPr/>
        <p:txBody>
          <a:bodyPr/>
          <a:lstStyle/>
          <a:p>
            <a:r>
              <a:rPr lang="en-US" dirty="0" smtClean="0"/>
              <a:t>Importing Microsoft Excel Data</a:t>
            </a:r>
            <a:br>
              <a:rPr lang="en-US" dirty="0" smtClean="0"/>
            </a:br>
            <a:r>
              <a:rPr lang="en-US" sz="2800" dirty="0" smtClean="0"/>
              <a:t>The </a:t>
            </a:r>
            <a:r>
              <a:rPr lang="en-US" sz="2800" dirty="0"/>
              <a:t>Data Import </a:t>
            </a:r>
            <a:r>
              <a:rPr lang="en-US" sz="2800" dirty="0" smtClean="0"/>
              <a:t>Wizard—Step 3 </a:t>
            </a:r>
            <a:r>
              <a:rPr lang="en-US" sz="2800" dirty="0"/>
              <a:t>of 5 Dialog Box</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47</a:t>
            </a:fld>
            <a:endParaRPr lang="en-US" smtClean="0"/>
          </a:p>
          <a:p>
            <a:endParaRPr lang="en-US" dirty="0"/>
          </a:p>
        </p:txBody>
      </p:sp>
    </p:spTree>
    <p:extLst>
      <p:ext uri="{BB962C8B-B14F-4D97-AF65-F5344CB8AC3E}">
        <p14:creationId xmlns:p14="http://schemas.microsoft.com/office/powerpoint/2010/main" val="2562082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DAVIDA~1\AppData\Local\Temp\SNAGHTML16b21e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524002"/>
            <a:ext cx="8229600" cy="4058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Importing Microsoft Excel Data</a:t>
            </a:r>
            <a:br>
              <a:rPr lang="en-US" dirty="0" smtClean="0"/>
            </a:br>
            <a:r>
              <a:rPr lang="en-US" sz="2800" dirty="0" smtClean="0"/>
              <a:t>The </a:t>
            </a:r>
            <a:r>
              <a:rPr lang="en-US" sz="2800" dirty="0"/>
              <a:t>Data Import </a:t>
            </a:r>
            <a:r>
              <a:rPr lang="en-US" sz="2800" dirty="0" smtClean="0"/>
              <a:t>Wizard—Step 4 </a:t>
            </a:r>
            <a:r>
              <a:rPr lang="en-US" sz="2800" dirty="0"/>
              <a:t>of 5 Dialog Box</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48</a:t>
            </a:fld>
            <a:endParaRPr lang="en-US" smtClean="0"/>
          </a:p>
          <a:p>
            <a:endParaRPr lang="en-US" dirty="0"/>
          </a:p>
        </p:txBody>
      </p:sp>
    </p:spTree>
    <p:extLst>
      <p:ext uri="{BB962C8B-B14F-4D97-AF65-F5344CB8AC3E}">
        <p14:creationId xmlns:p14="http://schemas.microsoft.com/office/powerpoint/2010/main" val="2043591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1" y="1524002"/>
            <a:ext cx="8229600" cy="4052590"/>
          </a:xfrm>
          <a:prstGeom prst="rect">
            <a:avLst/>
          </a:prstGeom>
        </p:spPr>
      </p:pic>
      <p:sp>
        <p:nvSpPr>
          <p:cNvPr id="2" name="Title 1"/>
          <p:cNvSpPr>
            <a:spLocks noGrp="1"/>
          </p:cNvSpPr>
          <p:nvPr>
            <p:ph type="title"/>
          </p:nvPr>
        </p:nvSpPr>
        <p:spPr/>
        <p:txBody>
          <a:bodyPr/>
          <a:lstStyle/>
          <a:p>
            <a:r>
              <a:rPr lang="en-US" dirty="0" smtClean="0"/>
              <a:t>Importing Microsoft Excel Data</a:t>
            </a:r>
            <a:br>
              <a:rPr lang="en-US" dirty="0" smtClean="0"/>
            </a:br>
            <a:r>
              <a:rPr lang="en-US" sz="2800" dirty="0" smtClean="0"/>
              <a:t>The </a:t>
            </a:r>
            <a:r>
              <a:rPr lang="en-US" sz="2800" dirty="0"/>
              <a:t>Column Definition </a:t>
            </a:r>
            <a:r>
              <a:rPr lang="en-US" sz="2800" dirty="0" smtClean="0"/>
              <a:t>for ARTISTNAME</a:t>
            </a:r>
            <a:endParaRPr lang="en-US" sz="28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49</a:t>
            </a:fld>
            <a:endParaRPr lang="en-US" smtClean="0"/>
          </a:p>
          <a:p>
            <a:endParaRPr lang="en-US" dirty="0"/>
          </a:p>
        </p:txBody>
      </p:sp>
    </p:spTree>
    <p:extLst>
      <p:ext uri="{BB962C8B-B14F-4D97-AF65-F5344CB8AC3E}">
        <p14:creationId xmlns:p14="http://schemas.microsoft.com/office/powerpoint/2010/main" val="1279094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Scope</a:t>
            </a:r>
            <a:endParaRPr lang="en-US" dirty="0"/>
          </a:p>
        </p:txBody>
      </p:sp>
      <p:sp>
        <p:nvSpPr>
          <p:cNvPr id="3" name="Content Placeholder 2"/>
          <p:cNvSpPr>
            <a:spLocks noGrp="1"/>
          </p:cNvSpPr>
          <p:nvPr>
            <p:ph idx="1"/>
          </p:nvPr>
        </p:nvSpPr>
        <p:spPr>
          <a:xfrm>
            <a:off x="457200" y="1143000"/>
            <a:ext cx="8229600" cy="5102225"/>
          </a:xfrm>
        </p:spPr>
        <p:txBody>
          <a:bodyPr/>
          <a:lstStyle/>
          <a:p>
            <a:r>
              <a:rPr lang="en-US" dirty="0" smtClean="0"/>
              <a:t>The PowerPoint slide show covers the last eight objectives.</a:t>
            </a:r>
          </a:p>
          <a:p>
            <a:r>
              <a:rPr lang="en-US" dirty="0" smtClean="0"/>
              <a:t>In particular:</a:t>
            </a:r>
          </a:p>
          <a:p>
            <a:pPr lvl="1"/>
            <a:r>
              <a:rPr lang="en-US" dirty="0" smtClean="0"/>
              <a:t>How to use SQL DDL to create and populate an Oracle Database database.</a:t>
            </a:r>
          </a:p>
          <a:p>
            <a:pPr lvl="1"/>
            <a:r>
              <a:rPr lang="en-US" dirty="0" smtClean="0"/>
              <a:t>How to import Microsoft Excel data into an Oracle Database database.</a:t>
            </a:r>
          </a:p>
          <a:p>
            <a:pPr lvl="1"/>
            <a:r>
              <a:rPr lang="en-US" dirty="0" smtClean="0"/>
              <a:t>How to use SQL/PSM to create user-defined functions, stored procedures and triggers</a:t>
            </a:r>
            <a:endParaRPr lang="en-US"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5</a:t>
            </a:fld>
            <a:endParaRPr lang="en-US" smtClean="0"/>
          </a:p>
          <a:p>
            <a:endParaRPr lang="en-US" dirty="0"/>
          </a:p>
        </p:txBody>
      </p:sp>
    </p:spTree>
    <p:extLst>
      <p:ext uri="{BB962C8B-B14F-4D97-AF65-F5344CB8AC3E}">
        <p14:creationId xmlns:p14="http://schemas.microsoft.com/office/powerpoint/2010/main" val="10176850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DAVIDA~1\AppData\Local\Temp\SNAGHTML16d7a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524002"/>
            <a:ext cx="8229600" cy="4058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Importing Microsoft Excel Data</a:t>
            </a:r>
            <a:br>
              <a:rPr lang="en-US" dirty="0" smtClean="0"/>
            </a:br>
            <a:r>
              <a:rPr lang="en-US" sz="2800" dirty="0" smtClean="0"/>
              <a:t>The </a:t>
            </a:r>
            <a:r>
              <a:rPr lang="en-US" sz="2800" dirty="0"/>
              <a:t>Data Import </a:t>
            </a:r>
            <a:r>
              <a:rPr lang="en-US" sz="2800" dirty="0" smtClean="0"/>
              <a:t>Wizard—Step 5 </a:t>
            </a:r>
            <a:r>
              <a:rPr lang="en-US" sz="2800" dirty="0"/>
              <a:t>of 5 Dialog Box</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50</a:t>
            </a:fld>
            <a:endParaRPr lang="en-US" smtClean="0"/>
          </a:p>
          <a:p>
            <a:endParaRPr lang="en-US" dirty="0"/>
          </a:p>
        </p:txBody>
      </p:sp>
    </p:spTree>
    <p:extLst>
      <p:ext uri="{BB962C8B-B14F-4D97-AF65-F5344CB8AC3E}">
        <p14:creationId xmlns:p14="http://schemas.microsoft.com/office/powerpoint/2010/main" val="25762016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Microsoft Excel Data</a:t>
            </a:r>
            <a:br>
              <a:rPr lang="en-US" dirty="0" smtClean="0"/>
            </a:br>
            <a:r>
              <a:rPr lang="en-US" sz="2800" dirty="0" smtClean="0"/>
              <a:t>The </a:t>
            </a:r>
            <a:r>
              <a:rPr lang="en-US" sz="2800" dirty="0"/>
              <a:t>Import Data Dialog Box</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51</a:t>
            </a:fld>
            <a:endParaRPr lang="en-US" smtClean="0"/>
          </a:p>
          <a:p>
            <a:endParaRPr lang="en-US" dirty="0"/>
          </a:p>
        </p:txBody>
      </p:sp>
      <p:pic>
        <p:nvPicPr>
          <p:cNvPr id="3" name="Picture 2"/>
          <p:cNvPicPr>
            <a:picLocks noChangeAspect="1"/>
          </p:cNvPicPr>
          <p:nvPr/>
        </p:nvPicPr>
        <p:blipFill>
          <a:blip r:embed="rId3"/>
          <a:stretch>
            <a:fillRect/>
          </a:stretch>
        </p:blipFill>
        <p:spPr>
          <a:xfrm>
            <a:off x="457200" y="1524002"/>
            <a:ext cx="8229600" cy="2247339"/>
          </a:xfrm>
          <a:prstGeom prst="rect">
            <a:avLst/>
          </a:prstGeom>
        </p:spPr>
      </p:pic>
    </p:spTree>
    <p:extLst>
      <p:ext uri="{BB962C8B-B14F-4D97-AF65-F5344CB8AC3E}">
        <p14:creationId xmlns:p14="http://schemas.microsoft.com/office/powerpoint/2010/main" val="1446249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DAVIDA~1\AppData\Local\Temp\SNAGHTML16f959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2"/>
            <a:ext cx="8229600" cy="43429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Importing Microsoft Excel Data</a:t>
            </a:r>
            <a:br>
              <a:rPr lang="en-US" dirty="0" smtClean="0"/>
            </a:br>
            <a:r>
              <a:rPr lang="en-US" sz="2800" dirty="0" smtClean="0"/>
              <a:t>Modifying </a:t>
            </a:r>
            <a:r>
              <a:rPr lang="en-US" sz="2800" dirty="0"/>
              <a:t>the Table Filter</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52</a:t>
            </a:fld>
            <a:endParaRPr lang="en-US" smtClean="0"/>
          </a:p>
          <a:p>
            <a:endParaRPr lang="en-US" dirty="0"/>
          </a:p>
        </p:txBody>
      </p:sp>
    </p:spTree>
    <p:extLst>
      <p:ext uri="{BB962C8B-B14F-4D97-AF65-F5344CB8AC3E}">
        <p14:creationId xmlns:p14="http://schemas.microsoft.com/office/powerpoint/2010/main" val="4036014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7201" y="1525295"/>
            <a:ext cx="8245256" cy="4342106"/>
          </a:xfrm>
          <a:prstGeom prst="rect">
            <a:avLst/>
          </a:prstGeom>
        </p:spPr>
      </p:pic>
      <p:sp>
        <p:nvSpPr>
          <p:cNvPr id="2" name="Title 1"/>
          <p:cNvSpPr>
            <a:spLocks noGrp="1"/>
          </p:cNvSpPr>
          <p:nvPr>
            <p:ph type="title"/>
          </p:nvPr>
        </p:nvSpPr>
        <p:spPr/>
        <p:txBody>
          <a:bodyPr/>
          <a:lstStyle/>
          <a:p>
            <a:r>
              <a:rPr lang="en-US" dirty="0" smtClean="0"/>
              <a:t>Importing Microsoft Excel Data</a:t>
            </a:r>
            <a:br>
              <a:rPr lang="en-US" dirty="0" smtClean="0"/>
            </a:br>
            <a:r>
              <a:rPr lang="en-US" sz="2800" dirty="0" smtClean="0"/>
              <a:t>The POSTCARDS_TEMP Table</a:t>
            </a:r>
            <a:endParaRPr lang="en-US" sz="28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53</a:t>
            </a:fld>
            <a:endParaRPr lang="en-US" smtClean="0"/>
          </a:p>
          <a:p>
            <a:endParaRPr lang="en-US" dirty="0"/>
          </a:p>
        </p:txBody>
      </p:sp>
    </p:spTree>
    <p:extLst>
      <p:ext uri="{BB962C8B-B14F-4D97-AF65-F5344CB8AC3E}">
        <p14:creationId xmlns:p14="http://schemas.microsoft.com/office/powerpoint/2010/main" val="3664773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mtClean="0"/>
              <a:t>Application Logic I</a:t>
            </a:r>
          </a:p>
        </p:txBody>
      </p:sp>
      <p:sp>
        <p:nvSpPr>
          <p:cNvPr id="69635" name="Rectangle 3"/>
          <p:cNvSpPr>
            <a:spLocks noGrp="1" noChangeArrowheads="1"/>
          </p:cNvSpPr>
          <p:nvPr>
            <p:ph idx="1"/>
          </p:nvPr>
        </p:nvSpPr>
        <p:spPr/>
        <p:txBody>
          <a:bodyPr/>
          <a:lstStyle/>
          <a:p>
            <a:pPr eaLnBrk="1" hangingPunct="1"/>
            <a:r>
              <a:rPr lang="en-US" sz="2800" smtClean="0"/>
              <a:t>Oracle Database implements the </a:t>
            </a:r>
            <a:r>
              <a:rPr lang="en-US" sz="2800" b="1" smtClean="0">
                <a:solidFill>
                  <a:srgbClr val="0099CC"/>
                </a:solidFill>
              </a:rPr>
              <a:t>SQL/Persistent Stored Modules (SQL/PSM) </a:t>
            </a:r>
            <a:r>
              <a:rPr lang="en-US" sz="2800" smtClean="0"/>
              <a:t>standard in the Oracle Database </a:t>
            </a:r>
            <a:r>
              <a:rPr lang="en-US" sz="2800" b="1" smtClean="0">
                <a:solidFill>
                  <a:srgbClr val="0099CC"/>
                </a:solidFill>
              </a:rPr>
              <a:t>Procedural Language/SQL (PL/SQL)</a:t>
            </a:r>
            <a:r>
              <a:rPr lang="en-US" sz="2800" smtClean="0"/>
              <a:t>.</a:t>
            </a:r>
          </a:p>
          <a:p>
            <a:pPr eaLnBrk="1" hangingPunct="1"/>
            <a:r>
              <a:rPr lang="en-US" sz="2800" smtClean="0"/>
              <a:t>Oracle Database also supports the use of the Java programming language for writing Oracle Database functions, stored procedures and triggers.</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54</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smtClean="0"/>
              <a:t>Application Logic II</a:t>
            </a:r>
          </a:p>
        </p:txBody>
      </p:sp>
      <p:sp>
        <p:nvSpPr>
          <p:cNvPr id="70659" name="Rectangle 3"/>
          <p:cNvSpPr>
            <a:spLocks noGrp="1" noChangeArrowheads="1"/>
          </p:cNvSpPr>
          <p:nvPr>
            <p:ph idx="1"/>
          </p:nvPr>
        </p:nvSpPr>
        <p:spPr/>
        <p:txBody>
          <a:bodyPr/>
          <a:lstStyle/>
          <a:p>
            <a:pPr eaLnBrk="1" hangingPunct="1"/>
            <a:r>
              <a:rPr lang="en-US" sz="2800" smtClean="0"/>
              <a:t>Oracle database applications can be processed using: </a:t>
            </a:r>
          </a:p>
          <a:p>
            <a:pPr lvl="1" eaLnBrk="1" hangingPunct="1"/>
            <a:r>
              <a:rPr lang="en-US" sz="2400" smtClean="0"/>
              <a:t>Programming languages to invoke DBMS commands</a:t>
            </a:r>
          </a:p>
          <a:p>
            <a:pPr lvl="1" eaLnBrk="1" hangingPunct="1"/>
            <a:r>
              <a:rPr lang="en-US" sz="2400" smtClean="0"/>
              <a:t>The SQL*Plus Command Line utility to invoke database commands stored in .sql files</a:t>
            </a:r>
          </a:p>
          <a:p>
            <a:pPr lvl="1" eaLnBrk="1" hangingPunct="1"/>
            <a:r>
              <a:rPr lang="en-US" sz="2400" smtClean="0"/>
              <a:t>The SQL Developer to invoke database commands stored in .sql files</a:t>
            </a:r>
          </a:p>
          <a:p>
            <a:pPr lvl="1" eaLnBrk="1" hangingPunct="1"/>
            <a:r>
              <a:rPr lang="en-US" sz="2400" smtClean="0"/>
              <a:t>Stored procedures</a:t>
            </a:r>
          </a:p>
          <a:p>
            <a:pPr lvl="1" eaLnBrk="1" hangingPunct="1"/>
            <a:r>
              <a:rPr lang="en-US" sz="2400" smtClean="0"/>
              <a:t>Triggers</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55</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dirty="0" smtClean="0"/>
              <a:t>Application Logic</a:t>
            </a:r>
            <a:br>
              <a:rPr lang="en-US" dirty="0" smtClean="0"/>
            </a:br>
            <a:r>
              <a:rPr lang="en-US" sz="3200" dirty="0" smtClean="0"/>
              <a:t>Parameters and Variables</a:t>
            </a:r>
          </a:p>
        </p:txBody>
      </p:sp>
      <p:sp>
        <p:nvSpPr>
          <p:cNvPr id="71683" name="Rectangle 3"/>
          <p:cNvSpPr>
            <a:spLocks noGrp="1" noChangeArrowheads="1"/>
          </p:cNvSpPr>
          <p:nvPr>
            <p:ph idx="1"/>
          </p:nvPr>
        </p:nvSpPr>
        <p:spPr>
          <a:xfrm>
            <a:off x="457200" y="1457325"/>
            <a:ext cx="8153400" cy="1905000"/>
          </a:xfrm>
        </p:spPr>
        <p:txBody>
          <a:bodyPr/>
          <a:lstStyle/>
          <a:p>
            <a:pPr eaLnBrk="1" hangingPunct="1"/>
            <a:r>
              <a:rPr lang="en-US" sz="2800" dirty="0" smtClean="0"/>
              <a:t>A </a:t>
            </a:r>
            <a:r>
              <a:rPr lang="en-US" sz="2800" b="1" dirty="0" smtClean="0">
                <a:solidFill>
                  <a:srgbClr val="0099CC"/>
                </a:solidFill>
              </a:rPr>
              <a:t>parameter</a:t>
            </a:r>
            <a:r>
              <a:rPr lang="en-US" sz="2800" dirty="0" smtClean="0"/>
              <a:t> is a value passed to a user-defined function or stored procedure.</a:t>
            </a:r>
          </a:p>
          <a:p>
            <a:r>
              <a:rPr lang="en-US" sz="2800" dirty="0" smtClean="0"/>
              <a:t>A </a:t>
            </a:r>
            <a:r>
              <a:rPr lang="en-US" sz="2800" b="1" dirty="0" smtClean="0">
                <a:solidFill>
                  <a:srgbClr val="0099CC"/>
                </a:solidFill>
              </a:rPr>
              <a:t>variable</a:t>
            </a:r>
            <a:r>
              <a:rPr lang="en-US" sz="2800" dirty="0" smtClean="0"/>
              <a:t> is a value used within a </a:t>
            </a:r>
            <a:r>
              <a:rPr lang="en-US" sz="2800" dirty="0"/>
              <a:t>user-defined </a:t>
            </a:r>
            <a:r>
              <a:rPr lang="en-US" sz="2800" dirty="0" smtClean="0"/>
              <a:t>function, trigger or </a:t>
            </a:r>
            <a:r>
              <a:rPr lang="en-US" sz="2800" dirty="0"/>
              <a:t>stored </a:t>
            </a:r>
            <a:r>
              <a:rPr lang="en-US" sz="2800" dirty="0" smtClean="0"/>
              <a:t>procedure.</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56</a:t>
            </a:fld>
            <a:endParaRPr lang="en-US" smtClean="0"/>
          </a:p>
          <a:p>
            <a:endParaRPr lang="en-US" dirty="0"/>
          </a:p>
        </p:txBody>
      </p:sp>
      <p:pic>
        <p:nvPicPr>
          <p:cNvPr id="4" name="Picture 3"/>
          <p:cNvPicPr>
            <a:picLocks noChangeAspect="1"/>
          </p:cNvPicPr>
          <p:nvPr/>
        </p:nvPicPr>
        <p:blipFill>
          <a:blip r:embed="rId3"/>
          <a:stretch>
            <a:fillRect/>
          </a:stretch>
        </p:blipFill>
        <p:spPr>
          <a:xfrm>
            <a:off x="914401" y="3385186"/>
            <a:ext cx="6096000" cy="28167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4981" y="2806066"/>
            <a:ext cx="7467019" cy="2937844"/>
          </a:xfrm>
          <a:prstGeom prst="rect">
            <a:avLst/>
          </a:prstGeom>
        </p:spPr>
      </p:pic>
      <p:sp>
        <p:nvSpPr>
          <p:cNvPr id="72707" name="Rectangle 2"/>
          <p:cNvSpPr>
            <a:spLocks noGrp="1" noChangeArrowheads="1"/>
          </p:cNvSpPr>
          <p:nvPr>
            <p:ph type="title"/>
          </p:nvPr>
        </p:nvSpPr>
        <p:spPr>
          <a:xfrm>
            <a:off x="457200" y="274638"/>
            <a:ext cx="8229600" cy="1020762"/>
          </a:xfrm>
        </p:spPr>
        <p:txBody>
          <a:bodyPr/>
          <a:lstStyle/>
          <a:p>
            <a:pPr eaLnBrk="1" hangingPunct="1"/>
            <a:r>
              <a:rPr lang="en-US" dirty="0" smtClean="0"/>
              <a:t>Application Logic</a:t>
            </a:r>
            <a:br>
              <a:rPr lang="en-US" dirty="0" smtClean="0"/>
            </a:br>
            <a:r>
              <a:rPr lang="en-US" sz="2800" dirty="0" smtClean="0"/>
              <a:t>Oracle Block Structure</a:t>
            </a:r>
          </a:p>
        </p:txBody>
      </p:sp>
      <p:sp>
        <p:nvSpPr>
          <p:cNvPr id="72708" name="Rectangle 3"/>
          <p:cNvSpPr>
            <a:spLocks noGrp="1" noChangeArrowheads="1"/>
          </p:cNvSpPr>
          <p:nvPr>
            <p:ph idx="1"/>
          </p:nvPr>
        </p:nvSpPr>
        <p:spPr>
          <a:xfrm>
            <a:off x="457200" y="1400175"/>
            <a:ext cx="8153400" cy="1447800"/>
          </a:xfrm>
        </p:spPr>
        <p:txBody>
          <a:bodyPr/>
          <a:lstStyle/>
          <a:p>
            <a:pPr eaLnBrk="1" hangingPunct="1"/>
            <a:r>
              <a:rPr lang="en-US" sz="2800" dirty="0" smtClean="0"/>
              <a:t>Oracle blocks must end with a single slash (/) as a signal to compile and execute the code to create the procedure or trigger:</a:t>
            </a:r>
          </a:p>
        </p:txBody>
      </p:sp>
      <p:sp>
        <p:nvSpPr>
          <p:cNvPr id="9" name="Line Callout 1 8"/>
          <p:cNvSpPr/>
          <p:nvPr/>
        </p:nvSpPr>
        <p:spPr>
          <a:xfrm>
            <a:off x="5257800" y="5477210"/>
            <a:ext cx="1524000" cy="533400"/>
          </a:xfrm>
          <a:prstGeom prst="borderCallout1">
            <a:avLst>
              <a:gd name="adj1" fmla="val 52005"/>
              <a:gd name="adj2" fmla="val -2922"/>
              <a:gd name="adj3" fmla="val 35803"/>
              <a:gd name="adj4" fmla="val -275116"/>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This is a slash (/)</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57</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smtClean="0"/>
              <a:t>Application Logic:</a:t>
            </a:r>
            <a:br>
              <a:rPr lang="en-US" smtClean="0"/>
            </a:br>
            <a:r>
              <a:rPr lang="en-US" sz="3600" smtClean="0"/>
              <a:t>Oracle Control of Flow Statements I</a:t>
            </a:r>
          </a:p>
        </p:txBody>
      </p:sp>
      <p:sp>
        <p:nvSpPr>
          <p:cNvPr id="72706" name="Rectangle 3"/>
          <p:cNvSpPr>
            <a:spLocks noGrp="1" noChangeArrowheads="1"/>
          </p:cNvSpPr>
          <p:nvPr>
            <p:ph idx="1"/>
          </p:nvPr>
        </p:nvSpPr>
        <p:spPr>
          <a:xfrm>
            <a:off x="457200" y="1600200"/>
            <a:ext cx="5029200" cy="4525963"/>
          </a:xfrm>
        </p:spPr>
        <p:txBody>
          <a:bodyPr/>
          <a:lstStyle/>
          <a:p>
            <a:pPr eaLnBrk="1" hangingPunct="1">
              <a:defRPr/>
            </a:pPr>
            <a:r>
              <a:rPr lang="en-US" sz="2800" dirty="0" smtClean="0"/>
              <a:t>IF…THEN…ELSE…END IF</a:t>
            </a:r>
          </a:p>
          <a:p>
            <a:pPr marL="0" indent="0" eaLnBrk="1" hangingPunct="1">
              <a:buFontTx/>
              <a:buNone/>
              <a:defRPr/>
            </a:pPr>
            <a:endParaRPr lang="en-US" sz="2800" dirty="0"/>
          </a:p>
          <a:p>
            <a:pPr marL="0" indent="0" eaLnBrk="1" hangingPunct="1">
              <a:buFontTx/>
              <a:buNone/>
              <a:defRPr/>
            </a:pPr>
            <a:endParaRPr lang="en-US" sz="2800" dirty="0" smtClean="0"/>
          </a:p>
          <a:p>
            <a:pPr marL="0" indent="0" eaLnBrk="1" hangingPunct="1">
              <a:buFontTx/>
              <a:buNone/>
              <a:defRPr/>
            </a:pPr>
            <a:endParaRPr lang="en-US" sz="2800" dirty="0" smtClean="0"/>
          </a:p>
          <a:p>
            <a:pPr eaLnBrk="1" hangingPunct="1">
              <a:defRPr/>
            </a:pPr>
            <a:r>
              <a:rPr lang="en-US" sz="2800" dirty="0" smtClean="0"/>
              <a:t>IF…ELSIF…END IF</a:t>
            </a:r>
          </a:p>
        </p:txBody>
      </p:sp>
      <p:pic>
        <p:nvPicPr>
          <p:cNvPr id="737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324100"/>
            <a:ext cx="50196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4343400"/>
            <a:ext cx="619125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58</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28976" y="1447800"/>
            <a:ext cx="5410200" cy="4803542"/>
          </a:xfrm>
          <a:prstGeom prst="rect">
            <a:avLst/>
          </a:prstGeom>
        </p:spPr>
      </p:pic>
      <p:sp>
        <p:nvSpPr>
          <p:cNvPr id="74754" name="Rectangle 2"/>
          <p:cNvSpPr>
            <a:spLocks noGrp="1" noChangeArrowheads="1"/>
          </p:cNvSpPr>
          <p:nvPr>
            <p:ph type="title"/>
          </p:nvPr>
        </p:nvSpPr>
        <p:spPr>
          <a:xfrm>
            <a:off x="457200" y="274638"/>
            <a:ext cx="8229600" cy="1020762"/>
          </a:xfrm>
        </p:spPr>
        <p:txBody>
          <a:bodyPr/>
          <a:lstStyle/>
          <a:p>
            <a:pPr eaLnBrk="1" hangingPunct="1"/>
            <a:r>
              <a:rPr lang="en-US" dirty="0" smtClean="0"/>
              <a:t>Application Logic:</a:t>
            </a:r>
            <a:br>
              <a:rPr lang="en-US" dirty="0" smtClean="0"/>
            </a:br>
            <a:r>
              <a:rPr lang="en-US" sz="2800" dirty="0" smtClean="0"/>
              <a:t>Oracle Control of Flow Statements II</a:t>
            </a:r>
            <a:endParaRPr lang="en-US" sz="3600" dirty="0" smtClean="0"/>
          </a:p>
        </p:txBody>
      </p:sp>
      <p:sp>
        <p:nvSpPr>
          <p:cNvPr id="74755" name="Rectangle 3"/>
          <p:cNvSpPr>
            <a:spLocks noGrp="1" noChangeArrowheads="1"/>
          </p:cNvSpPr>
          <p:nvPr>
            <p:ph idx="1"/>
          </p:nvPr>
        </p:nvSpPr>
        <p:spPr>
          <a:xfrm>
            <a:off x="457200" y="1343026"/>
            <a:ext cx="3276600" cy="4783138"/>
          </a:xfrm>
        </p:spPr>
        <p:txBody>
          <a:bodyPr/>
          <a:lstStyle/>
          <a:p>
            <a:pPr eaLnBrk="1" hangingPunct="1"/>
            <a:r>
              <a:rPr lang="en-US" sz="2800" dirty="0" smtClean="0"/>
              <a:t>BEGIN</a:t>
            </a:r>
            <a:r>
              <a:rPr lang="en-US" sz="2800" dirty="0" smtClean="0">
                <a:cs typeface="Arial" panose="020B0604020202020204" pitchFamily="34" charset="0"/>
              </a:rPr>
              <a:t>…</a:t>
            </a:r>
            <a:r>
              <a:rPr lang="en-US" sz="2800" dirty="0" smtClean="0"/>
              <a:t>END</a:t>
            </a:r>
          </a:p>
          <a:p>
            <a:pPr eaLnBrk="1" hangingPunct="1"/>
            <a:r>
              <a:rPr lang="en-US" sz="2800" dirty="0" smtClean="0"/>
              <a:t>RETURN</a:t>
            </a:r>
            <a:endParaRPr lang="en-US" sz="2400" dirty="0" smtClean="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59</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74638"/>
            <a:ext cx="8229600" cy="792162"/>
          </a:xfrm>
        </p:spPr>
        <p:txBody>
          <a:bodyPr/>
          <a:lstStyle/>
          <a:p>
            <a:pPr eaLnBrk="1" hangingPunct="1"/>
            <a:r>
              <a:rPr lang="en-US" dirty="0" smtClean="0"/>
              <a:t>View Ridge Gallery</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1168207" y="1134217"/>
            <a:ext cx="6807586" cy="5111008"/>
          </a:xfrm>
          <a:prstGeom prst="rect">
            <a:avLst/>
          </a:prstGeom>
          <a:ln>
            <a:solidFill>
              <a:schemeClr val="tx1">
                <a:lumMod val="50000"/>
                <a:lumOff val="50000"/>
              </a:schemeClr>
            </a:solidFill>
          </a:ln>
        </p:spPr>
      </p:pic>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6</a:t>
            </a:fld>
            <a:endParaRPr lang="en-US" smtClean="0"/>
          </a:p>
          <a:p>
            <a:endParaRPr lang="en-US" dirty="0"/>
          </a:p>
        </p:txBody>
      </p:sp>
    </p:spTree>
    <p:extLst>
      <p:ext uri="{BB962C8B-B14F-4D97-AF65-F5344CB8AC3E}">
        <p14:creationId xmlns:p14="http://schemas.microsoft.com/office/powerpoint/2010/main" val="2405089349"/>
      </p:ext>
    </p:extLst>
  </p:cSld>
  <p:clrMapOvr>
    <a:masterClrMapping/>
  </p:clrMapOvr>
  <p:transition>
    <p:pull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45781" y="1371600"/>
            <a:ext cx="5464819" cy="4791075"/>
          </a:xfrm>
          <a:prstGeom prst="rect">
            <a:avLst/>
          </a:prstGeom>
        </p:spPr>
      </p:pic>
      <p:sp>
        <p:nvSpPr>
          <p:cNvPr id="75778" name="Rectangle 2"/>
          <p:cNvSpPr>
            <a:spLocks noGrp="1" noChangeArrowheads="1"/>
          </p:cNvSpPr>
          <p:nvPr>
            <p:ph type="title"/>
          </p:nvPr>
        </p:nvSpPr>
        <p:spPr>
          <a:xfrm>
            <a:off x="457200" y="274638"/>
            <a:ext cx="8229600" cy="944562"/>
          </a:xfrm>
        </p:spPr>
        <p:txBody>
          <a:bodyPr/>
          <a:lstStyle/>
          <a:p>
            <a:pPr eaLnBrk="1" hangingPunct="1"/>
            <a:r>
              <a:rPr lang="en-US" sz="4000" dirty="0" smtClean="0"/>
              <a:t>Application Logic:</a:t>
            </a:r>
            <a:br>
              <a:rPr lang="en-US" sz="4000" dirty="0" smtClean="0"/>
            </a:br>
            <a:r>
              <a:rPr lang="en-US" sz="2800" dirty="0" smtClean="0"/>
              <a:t>Oracle Cursor Statements</a:t>
            </a:r>
          </a:p>
        </p:txBody>
      </p:sp>
      <p:sp>
        <p:nvSpPr>
          <p:cNvPr id="75779" name="Rectangle 3"/>
          <p:cNvSpPr>
            <a:spLocks noGrp="1" noChangeArrowheads="1"/>
          </p:cNvSpPr>
          <p:nvPr>
            <p:ph idx="1"/>
          </p:nvPr>
        </p:nvSpPr>
        <p:spPr>
          <a:xfrm>
            <a:off x="457200" y="1289685"/>
            <a:ext cx="2581275" cy="4525963"/>
          </a:xfrm>
        </p:spPr>
        <p:txBody>
          <a:bodyPr/>
          <a:lstStyle/>
          <a:p>
            <a:pPr eaLnBrk="1" hangingPunct="1"/>
            <a:r>
              <a:rPr lang="en-US" sz="2800" dirty="0" smtClean="0"/>
              <a:t>DECLARE</a:t>
            </a:r>
          </a:p>
          <a:p>
            <a:pPr eaLnBrk="1" hangingPunct="1"/>
            <a:r>
              <a:rPr lang="en-US" sz="2800" dirty="0" smtClean="0"/>
              <a:t>OPEN</a:t>
            </a:r>
          </a:p>
          <a:p>
            <a:pPr eaLnBrk="1" hangingPunct="1"/>
            <a:r>
              <a:rPr lang="en-US" sz="2800" dirty="0" smtClean="0"/>
              <a:t>FETCH</a:t>
            </a:r>
          </a:p>
          <a:p>
            <a:pPr eaLnBrk="1" hangingPunct="1"/>
            <a:r>
              <a:rPr lang="en-US" sz="2800" dirty="0" smtClean="0"/>
              <a:t>LOOP</a:t>
            </a:r>
          </a:p>
          <a:p>
            <a:pPr eaLnBrk="1" hangingPunct="1"/>
            <a:r>
              <a:rPr lang="en-US" sz="2800" dirty="0" smtClean="0"/>
              <a:t>FOR</a:t>
            </a:r>
          </a:p>
          <a:p>
            <a:pPr eaLnBrk="1" hangingPunct="1"/>
            <a:r>
              <a:rPr lang="en-US" sz="2800" dirty="0" smtClean="0"/>
              <a:t>WHILE</a:t>
            </a:r>
          </a:p>
          <a:p>
            <a:pPr eaLnBrk="1" hangingPunct="1"/>
            <a:r>
              <a:rPr lang="en-US" sz="2800" dirty="0" smtClean="0"/>
              <a:t>EXIT WHEN</a:t>
            </a:r>
          </a:p>
          <a:p>
            <a:pPr eaLnBrk="1" hangingPunct="1"/>
            <a:r>
              <a:rPr lang="en-US" sz="2800" dirty="0" smtClean="0"/>
              <a:t>CLOSE</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60</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smtClean="0"/>
              <a:t>Application Logic:</a:t>
            </a:r>
            <a:br>
              <a:rPr lang="en-US" smtClean="0"/>
            </a:br>
            <a:r>
              <a:rPr lang="en-US" sz="3600" smtClean="0"/>
              <a:t>Oracle Output Statements</a:t>
            </a:r>
          </a:p>
        </p:txBody>
      </p:sp>
      <p:sp>
        <p:nvSpPr>
          <p:cNvPr id="52227" name="Rectangle 3"/>
          <p:cNvSpPr>
            <a:spLocks noGrp="1" noChangeArrowheads="1"/>
          </p:cNvSpPr>
          <p:nvPr>
            <p:ph idx="1"/>
          </p:nvPr>
        </p:nvSpPr>
        <p:spPr>
          <a:xfrm>
            <a:off x="457200" y="1600200"/>
            <a:ext cx="8153400" cy="4525963"/>
          </a:xfrm>
        </p:spPr>
        <p:txBody>
          <a:bodyPr/>
          <a:lstStyle/>
          <a:p>
            <a:pPr eaLnBrk="1" hangingPunct="1">
              <a:defRPr/>
            </a:pPr>
            <a:r>
              <a:rPr lang="en-US" sz="2800" dirty="0" smtClean="0"/>
              <a:t>Oracle uses the</a:t>
            </a:r>
          </a:p>
          <a:p>
            <a:pPr lvl="1" eaLnBrk="1" hangingPunct="1">
              <a:buFontTx/>
              <a:buNone/>
              <a:defRPr/>
            </a:pPr>
            <a:r>
              <a:rPr lang="en-US" sz="2000" b="1" dirty="0" smtClean="0">
                <a:solidFill>
                  <a:srgbClr val="0099CC"/>
                </a:solidFill>
                <a:latin typeface="Courier New" pitchFamily="49" charset="0"/>
                <a:cs typeface="Courier New" pitchFamily="49" charset="0"/>
              </a:rPr>
              <a:t>DBMS_OUTPUT.PUT_LINE ({text here})</a:t>
            </a:r>
          </a:p>
          <a:p>
            <a:pPr eaLnBrk="1" hangingPunct="1">
              <a:buFontTx/>
              <a:buNone/>
              <a:defRPr/>
            </a:pPr>
            <a:r>
              <a:rPr lang="en-US" sz="2800" dirty="0" smtClean="0"/>
              <a:t>	statement for output.</a:t>
            </a:r>
          </a:p>
          <a:p>
            <a:pPr eaLnBrk="1" hangingPunct="1">
              <a:defRPr/>
            </a:pPr>
            <a:r>
              <a:rPr lang="en-US" sz="2800" dirty="0" smtClean="0"/>
              <a:t>To use this statement, you must first execute:</a:t>
            </a:r>
          </a:p>
          <a:p>
            <a:pPr marL="342900" lvl="1" indent="-342900" eaLnBrk="1" hangingPunct="1">
              <a:buFontTx/>
              <a:buNone/>
              <a:defRPr/>
            </a:pPr>
            <a:r>
              <a:rPr lang="en-US" sz="2000" b="1" dirty="0" smtClean="0">
                <a:solidFill>
                  <a:srgbClr val="0066FF"/>
                </a:solidFill>
                <a:latin typeface="Courier New" pitchFamily="49" charset="0"/>
                <a:cs typeface="Courier New" pitchFamily="49" charset="0"/>
              </a:rPr>
              <a:t>	</a:t>
            </a:r>
            <a:endParaRPr lang="en-US" dirty="0" smtClean="0">
              <a:solidFill>
                <a:srgbClr val="0099CC"/>
              </a:solidFill>
            </a:endParaRP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61</a:t>
            </a:fld>
            <a:endParaRPr lang="en-US" smtClean="0"/>
          </a:p>
          <a:p>
            <a:endParaRPr lang="en-US" dirty="0"/>
          </a:p>
        </p:txBody>
      </p:sp>
      <p:pic>
        <p:nvPicPr>
          <p:cNvPr id="4" name="Picture 3"/>
          <p:cNvPicPr>
            <a:picLocks noChangeAspect="1"/>
          </p:cNvPicPr>
          <p:nvPr/>
        </p:nvPicPr>
        <p:blipFill>
          <a:blip r:embed="rId3"/>
          <a:stretch>
            <a:fillRect/>
          </a:stretch>
        </p:blipFill>
        <p:spPr>
          <a:xfrm>
            <a:off x="928966" y="3581400"/>
            <a:ext cx="5166912"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z="4000" dirty="0" smtClean="0"/>
              <a:t>SQL/Persistent Stored Modules </a:t>
            </a:r>
            <a:r>
              <a:rPr lang="en-US" sz="2800" dirty="0" smtClean="0"/>
              <a:t>(SQL/PSM)</a:t>
            </a:r>
          </a:p>
        </p:txBody>
      </p:sp>
      <p:sp>
        <p:nvSpPr>
          <p:cNvPr id="62467" name="Rectangle 3"/>
          <p:cNvSpPr>
            <a:spLocks noGrp="1" noChangeArrowheads="1"/>
          </p:cNvSpPr>
          <p:nvPr>
            <p:ph idx="1"/>
          </p:nvPr>
        </p:nvSpPr>
        <p:spPr/>
        <p:txBody>
          <a:bodyPr/>
          <a:lstStyle/>
          <a:p>
            <a:pPr eaLnBrk="1" hangingPunct="1"/>
            <a:r>
              <a:rPr lang="en-US" sz="2400" b="1" dirty="0" smtClean="0">
                <a:solidFill>
                  <a:srgbClr val="0099CC"/>
                </a:solidFill>
              </a:rPr>
              <a:t>SQL/Persistent Stored Modules (SQL/PSM) </a:t>
            </a:r>
            <a:r>
              <a:rPr lang="en-US" sz="2400" dirty="0" smtClean="0"/>
              <a:t>is an ANSI/ISO standard for embedding procedural programming functionality into SQL.</a:t>
            </a:r>
          </a:p>
          <a:p>
            <a:pPr eaLnBrk="1" hangingPunct="1"/>
            <a:r>
              <a:rPr lang="en-US" sz="2400" dirty="0" smtClean="0"/>
              <a:t>Each DBMS product implements SQL/PSM in a different way, with some closer to the standard than others.</a:t>
            </a:r>
          </a:p>
          <a:p>
            <a:pPr lvl="1" eaLnBrk="1" hangingPunct="1"/>
            <a:r>
              <a:rPr lang="en-US" sz="2000" dirty="0" smtClean="0"/>
              <a:t>Microsoft SQL Server 2014 calls its version </a:t>
            </a:r>
            <a:r>
              <a:rPr lang="en-US" sz="2000" b="1" dirty="0" smtClean="0">
                <a:solidFill>
                  <a:srgbClr val="0099CC"/>
                </a:solidFill>
              </a:rPr>
              <a:t>Transact-SQL (T-SQL)</a:t>
            </a:r>
            <a:r>
              <a:rPr lang="en-US" sz="2000" dirty="0" smtClean="0"/>
              <a:t>.</a:t>
            </a:r>
            <a:endParaRPr lang="en-US" sz="2000" b="1" dirty="0" smtClean="0">
              <a:solidFill>
                <a:srgbClr val="0099CC"/>
              </a:solidFill>
            </a:endParaRPr>
          </a:p>
          <a:p>
            <a:pPr lvl="1" eaLnBrk="1" hangingPunct="1"/>
            <a:r>
              <a:rPr lang="en-US" sz="2000" dirty="0" smtClean="0"/>
              <a:t>Oracle Database calls its variant </a:t>
            </a:r>
            <a:r>
              <a:rPr lang="en-US" sz="2000" b="1" dirty="0" smtClean="0">
                <a:solidFill>
                  <a:srgbClr val="0099CC"/>
                </a:solidFill>
              </a:rPr>
              <a:t>Procedural Language/SQL (PL/SQL)</a:t>
            </a:r>
            <a:r>
              <a:rPr lang="en-US" sz="1400" dirty="0" smtClean="0"/>
              <a:t>.</a:t>
            </a:r>
            <a:endParaRPr lang="en-US" sz="1400" b="1" dirty="0" smtClean="0">
              <a:solidFill>
                <a:srgbClr val="0099CC"/>
              </a:solidFill>
              <a:latin typeface="Courier New" panose="02070309020205020404" pitchFamily="49" charset="0"/>
              <a:cs typeface="Courier New" panose="02070309020205020404" pitchFamily="49" charset="0"/>
            </a:endParaRPr>
          </a:p>
          <a:p>
            <a:pPr lvl="1" eaLnBrk="1" hangingPunct="1"/>
            <a:r>
              <a:rPr lang="en-US" sz="2000" dirty="0" smtClean="0"/>
              <a:t>MySQL 5.6 implements SQL/PSM, but has no special name for its variant of SQL.</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62</a:t>
            </a:fld>
            <a:endParaRPr lang="en-US" smtClean="0"/>
          </a:p>
          <a:p>
            <a:endParaRPr lang="en-US" dirty="0"/>
          </a:p>
        </p:txBody>
      </p:sp>
    </p:spTree>
    <p:extLst>
      <p:ext uri="{BB962C8B-B14F-4D97-AF65-F5344CB8AC3E}">
        <p14:creationId xmlns:p14="http://schemas.microsoft.com/office/powerpoint/2010/main" val="3752718093"/>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slide(fromBottom)">
                                      <p:cBhvr>
                                        <p:cTn id="7" dur="500"/>
                                        <p:tgtEl>
                                          <p:spTgt spid="62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slide(fromBottom)">
                                      <p:cBhvr>
                                        <p:cTn id="12" dur="500"/>
                                        <p:tgtEl>
                                          <p:spTgt spid="62467">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62467">
                                            <p:txEl>
                                              <p:pRg st="2" end="2"/>
                                            </p:txEl>
                                          </p:spTgt>
                                        </p:tgtEl>
                                        <p:attrNameLst>
                                          <p:attrName>style.visibility</p:attrName>
                                        </p:attrNameLst>
                                      </p:cBhvr>
                                      <p:to>
                                        <p:strVal val="visible"/>
                                      </p:to>
                                    </p:set>
                                    <p:animEffect transition="in" filter="slide(fromBottom)">
                                      <p:cBhvr>
                                        <p:cTn id="15" dur="500"/>
                                        <p:tgtEl>
                                          <p:spTgt spid="62467">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62467">
                                            <p:txEl>
                                              <p:pRg st="3" end="3"/>
                                            </p:txEl>
                                          </p:spTgt>
                                        </p:tgtEl>
                                        <p:attrNameLst>
                                          <p:attrName>style.visibility</p:attrName>
                                        </p:attrNameLst>
                                      </p:cBhvr>
                                      <p:to>
                                        <p:strVal val="visible"/>
                                      </p:to>
                                    </p:set>
                                    <p:animEffect transition="in" filter="slide(fromBottom)">
                                      <p:cBhvr>
                                        <p:cTn id="18" dur="500"/>
                                        <p:tgtEl>
                                          <p:spTgt spid="62467">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62467">
                                            <p:txEl>
                                              <p:pRg st="4" end="4"/>
                                            </p:txEl>
                                          </p:spTgt>
                                        </p:tgtEl>
                                        <p:attrNameLst>
                                          <p:attrName>style.visibility</p:attrName>
                                        </p:attrNameLst>
                                      </p:cBhvr>
                                      <p:to>
                                        <p:strVal val="visible"/>
                                      </p:to>
                                    </p:set>
                                    <p:animEffect transition="in" filter="slide(fromBottom)">
                                      <p:cBhvr>
                                        <p:cTn id="21" dur="500"/>
                                        <p:tgtEl>
                                          <p:spTgt spid="624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57201" y="4495799"/>
            <a:ext cx="8229600" cy="1192581"/>
          </a:xfrm>
          <a:prstGeom prst="rect">
            <a:avLst/>
          </a:prstGeom>
        </p:spPr>
      </p:pic>
      <p:sp>
        <p:nvSpPr>
          <p:cNvPr id="51202" name="Rectangle 2"/>
          <p:cNvSpPr>
            <a:spLocks noGrp="1" noChangeArrowheads="1"/>
          </p:cNvSpPr>
          <p:nvPr>
            <p:ph type="title"/>
          </p:nvPr>
        </p:nvSpPr>
        <p:spPr/>
        <p:txBody>
          <a:bodyPr/>
          <a:lstStyle/>
          <a:p>
            <a:pPr eaLnBrk="1" hangingPunct="1"/>
            <a:r>
              <a:rPr lang="en-US" dirty="0" smtClean="0"/>
              <a:t>User-Defined Functions</a:t>
            </a:r>
          </a:p>
        </p:txBody>
      </p:sp>
      <p:sp>
        <p:nvSpPr>
          <p:cNvPr id="64515" name="Rectangle 3"/>
          <p:cNvSpPr>
            <a:spLocks noGrp="1" noChangeArrowheads="1"/>
          </p:cNvSpPr>
          <p:nvPr>
            <p:ph idx="1"/>
          </p:nvPr>
        </p:nvSpPr>
        <p:spPr/>
        <p:txBody>
          <a:bodyPr/>
          <a:lstStyle/>
          <a:p>
            <a:pPr eaLnBrk="1" hangingPunct="1">
              <a:defRPr/>
            </a:pPr>
            <a:r>
              <a:rPr lang="en-US" sz="2400" dirty="0" smtClean="0"/>
              <a:t>A </a:t>
            </a:r>
            <a:r>
              <a:rPr lang="en-US" sz="2400" dirty="0" smtClean="0">
                <a:solidFill>
                  <a:srgbClr val="0099CC"/>
                </a:solidFill>
              </a:rPr>
              <a:t>user-defined function (stored function)</a:t>
            </a:r>
            <a:r>
              <a:rPr lang="en-US" sz="2400" dirty="0" smtClean="0"/>
              <a:t> is a stored set of SQL statements that:</a:t>
            </a:r>
          </a:p>
          <a:p>
            <a:pPr lvl="1"/>
            <a:r>
              <a:rPr lang="en-US" sz="2000" dirty="0" smtClean="0"/>
              <a:t>is </a:t>
            </a:r>
            <a:r>
              <a:rPr lang="en-US" sz="2000" i="1" dirty="0">
                <a:solidFill>
                  <a:srgbClr val="0099CC"/>
                </a:solidFill>
              </a:rPr>
              <a:t>called by name </a:t>
            </a:r>
            <a:r>
              <a:rPr lang="en-US" sz="2000" dirty="0"/>
              <a:t>from another SQL </a:t>
            </a:r>
            <a:r>
              <a:rPr lang="en-US" sz="2000" dirty="0" smtClean="0"/>
              <a:t>statement</a:t>
            </a:r>
            <a:endParaRPr lang="en-US" sz="2000" dirty="0"/>
          </a:p>
          <a:p>
            <a:pPr lvl="1"/>
            <a:r>
              <a:rPr lang="en-US" sz="2000" dirty="0" smtClean="0"/>
              <a:t>may </a:t>
            </a:r>
            <a:r>
              <a:rPr lang="en-US" sz="2000" dirty="0"/>
              <a:t>have </a:t>
            </a:r>
            <a:r>
              <a:rPr lang="en-US" sz="2000" i="1" dirty="0">
                <a:solidFill>
                  <a:srgbClr val="0099CC"/>
                </a:solidFill>
              </a:rPr>
              <a:t>input parameters </a:t>
            </a:r>
            <a:r>
              <a:rPr lang="en-US" sz="2000" dirty="0"/>
              <a:t>passed to it by the calling SQL statement, and</a:t>
            </a:r>
          </a:p>
          <a:p>
            <a:pPr lvl="1"/>
            <a:r>
              <a:rPr lang="en-US" sz="2000" i="1" dirty="0" smtClean="0">
                <a:solidFill>
                  <a:srgbClr val="0099CC"/>
                </a:solidFill>
              </a:rPr>
              <a:t>returns </a:t>
            </a:r>
            <a:r>
              <a:rPr lang="en-US" sz="2000" i="1" dirty="0">
                <a:solidFill>
                  <a:srgbClr val="0099CC"/>
                </a:solidFill>
              </a:rPr>
              <a:t>an output value </a:t>
            </a:r>
            <a:r>
              <a:rPr lang="en-US" sz="2000" dirty="0"/>
              <a:t>to the SQL statement </a:t>
            </a:r>
            <a:r>
              <a:rPr lang="en-US" sz="2000" dirty="0" smtClean="0"/>
              <a:t>that </a:t>
            </a:r>
            <a:r>
              <a:rPr lang="en-US" sz="2000" dirty="0"/>
              <a:t>called the function</a:t>
            </a:r>
            <a:r>
              <a:rPr lang="en-US" sz="2000" dirty="0" smtClean="0"/>
              <a:t>.</a:t>
            </a:r>
            <a:endParaRPr lang="en-US" sz="5400" dirty="0" smtClean="0"/>
          </a:p>
        </p:txBody>
      </p:sp>
      <p:sp>
        <p:nvSpPr>
          <p:cNvPr id="8" name="Footer Placeholder 7"/>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63</a:t>
            </a:fld>
            <a:endParaRPr lang="en-US" smtClean="0"/>
          </a:p>
          <a:p>
            <a:endParaRPr lang="en-US" dirty="0"/>
          </a:p>
        </p:txBody>
      </p:sp>
    </p:spTree>
    <p:extLst>
      <p:ext uri="{BB962C8B-B14F-4D97-AF65-F5344CB8AC3E}">
        <p14:creationId xmlns:p14="http://schemas.microsoft.com/office/powerpoint/2010/main" val="1926826246"/>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slide(fromBottom)">
                                      <p:cBhvr>
                                        <p:cTn id="7" dur="500"/>
                                        <p:tgtEl>
                                          <p:spTgt spid="64515">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64515">
                                            <p:txEl>
                                              <p:pRg st="1" end="1"/>
                                            </p:txEl>
                                          </p:spTgt>
                                        </p:tgtEl>
                                        <p:attrNameLst>
                                          <p:attrName>style.visibility</p:attrName>
                                        </p:attrNameLst>
                                      </p:cBhvr>
                                      <p:to>
                                        <p:strVal val="visible"/>
                                      </p:to>
                                    </p:set>
                                    <p:animEffect transition="in" filter="slide(fromBottom)">
                                      <p:cBhvr>
                                        <p:cTn id="10" dur="500"/>
                                        <p:tgtEl>
                                          <p:spTgt spid="64515">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64515">
                                            <p:txEl>
                                              <p:pRg st="2" end="2"/>
                                            </p:txEl>
                                          </p:spTgt>
                                        </p:tgtEl>
                                        <p:attrNameLst>
                                          <p:attrName>style.visibility</p:attrName>
                                        </p:attrNameLst>
                                      </p:cBhvr>
                                      <p:to>
                                        <p:strVal val="visible"/>
                                      </p:to>
                                    </p:set>
                                    <p:animEffect transition="in" filter="slide(fromBottom)">
                                      <p:cBhvr>
                                        <p:cTn id="13" dur="500"/>
                                        <p:tgtEl>
                                          <p:spTgt spid="64515">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64515">
                                            <p:txEl>
                                              <p:pRg st="3" end="3"/>
                                            </p:txEl>
                                          </p:spTgt>
                                        </p:tgtEl>
                                        <p:attrNameLst>
                                          <p:attrName>style.visibility</p:attrName>
                                        </p:attrNameLst>
                                      </p:cBhvr>
                                      <p:to>
                                        <p:strVal val="visible"/>
                                      </p:to>
                                    </p:set>
                                    <p:animEffect transition="in" filter="slide(fromBottom)">
                                      <p:cBhvr>
                                        <p:cTn id="16" dur="500"/>
                                        <p:tgtEl>
                                          <p:spTgt spid="645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7276" y="1600200"/>
            <a:ext cx="8209524" cy="4142857"/>
          </a:xfrm>
          <a:prstGeom prst="rect">
            <a:avLst/>
          </a:prstGeom>
        </p:spPr>
      </p:pic>
      <p:sp>
        <p:nvSpPr>
          <p:cNvPr id="51202" name="Rectangle 2"/>
          <p:cNvSpPr>
            <a:spLocks noGrp="1" noChangeArrowheads="1"/>
          </p:cNvSpPr>
          <p:nvPr>
            <p:ph type="title"/>
          </p:nvPr>
        </p:nvSpPr>
        <p:spPr/>
        <p:txBody>
          <a:bodyPr/>
          <a:lstStyle/>
          <a:p>
            <a:pPr eaLnBrk="1" hangingPunct="1"/>
            <a:r>
              <a:rPr lang="en-US" dirty="0" smtClean="0"/>
              <a:t>User-Defined Functions</a:t>
            </a:r>
            <a:br>
              <a:rPr lang="en-US" dirty="0" smtClean="0"/>
            </a:br>
            <a:r>
              <a:rPr lang="en-US" sz="3200" dirty="0" smtClean="0"/>
              <a:t>The </a:t>
            </a:r>
            <a:r>
              <a:rPr lang="en-US" sz="3200" i="1" dirty="0" err="1" smtClean="0"/>
              <a:t>FirstNameFirst</a:t>
            </a:r>
            <a:r>
              <a:rPr lang="en-US" sz="3200" dirty="0" smtClean="0"/>
              <a:t> Function</a:t>
            </a:r>
          </a:p>
        </p:txBody>
      </p:sp>
      <p:sp>
        <p:nvSpPr>
          <p:cNvPr id="8" name="Footer Placeholder 7"/>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64</a:t>
            </a:fld>
            <a:endParaRPr lang="en-US" smtClean="0"/>
          </a:p>
          <a:p>
            <a:endParaRPr lang="en-US" dirty="0"/>
          </a:p>
        </p:txBody>
      </p:sp>
    </p:spTree>
    <p:extLst>
      <p:ext uri="{BB962C8B-B14F-4D97-AF65-F5344CB8AC3E}">
        <p14:creationId xmlns:p14="http://schemas.microsoft.com/office/powerpoint/2010/main" val="1612577518"/>
      </p:ext>
    </p:extLst>
  </p:cSld>
  <p:clrMapOvr>
    <a:masterClrMapping/>
  </p:clrMapOvr>
  <p:transition>
    <p:pull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smtClean="0"/>
              <a:t>User-Defined Functions</a:t>
            </a:r>
            <a:br>
              <a:rPr lang="en-US" dirty="0" smtClean="0"/>
            </a:br>
            <a:r>
              <a:rPr lang="en-US" sz="2800" dirty="0" smtClean="0"/>
              <a:t>The </a:t>
            </a:r>
            <a:r>
              <a:rPr lang="en-US" sz="2800" i="1" dirty="0" err="1" smtClean="0"/>
              <a:t>FirstNameFirst</a:t>
            </a:r>
            <a:r>
              <a:rPr lang="en-US" sz="2800" dirty="0" smtClean="0"/>
              <a:t> Function</a:t>
            </a:r>
            <a:endParaRPr lang="en-US" dirty="0" smtClean="0"/>
          </a:p>
        </p:txBody>
      </p:sp>
      <p:sp>
        <p:nvSpPr>
          <p:cNvPr id="43010" name="Rectangle 3"/>
          <p:cNvSpPr>
            <a:spLocks noGrp="1" noChangeArrowheads="1"/>
          </p:cNvSpPr>
          <p:nvPr>
            <p:ph idx="1"/>
          </p:nvPr>
        </p:nvSpPr>
        <p:spPr/>
        <p:txBody>
          <a:bodyPr/>
          <a:lstStyle/>
          <a:p>
            <a:pPr eaLnBrk="1" hangingPunct="1">
              <a:defRPr/>
            </a:pPr>
            <a:r>
              <a:rPr lang="en-US" dirty="0" smtClean="0"/>
              <a:t>Using the </a:t>
            </a:r>
            <a:r>
              <a:rPr lang="en-US" dirty="0" err="1" smtClean="0"/>
              <a:t>FirstNameFirst</a:t>
            </a:r>
            <a:r>
              <a:rPr lang="en-US" dirty="0" smtClean="0"/>
              <a:t> function:</a:t>
            </a:r>
          </a:p>
          <a:p>
            <a:pPr marL="0" indent="0" eaLnBrk="1" hangingPunct="1">
              <a:buNone/>
              <a:defRPr/>
            </a:pPr>
            <a:endParaRPr lang="en-US" dirty="0"/>
          </a:p>
          <a:p>
            <a:pPr lvl="1" eaLnBrk="1" hangingPunct="1">
              <a:buNone/>
              <a:defRPr/>
            </a:pPr>
            <a:endParaRPr lang="en-US" sz="2000" b="1" dirty="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			</a:t>
            </a:r>
            <a:endParaRPr lang="en-US" b="1" dirty="0" smtClean="0">
              <a:solidFill>
                <a:srgbClr val="0099CC"/>
              </a:solidFill>
              <a:latin typeface="Courier New" pitchFamily="49" charset="0"/>
              <a:cs typeface="Courier New" pitchFamily="49" charset="0"/>
            </a:endParaRPr>
          </a:p>
          <a:p>
            <a:pPr marL="742950" lvl="2" indent="-342900" eaLnBrk="1" hangingPunct="1">
              <a:defRPr/>
            </a:pPr>
            <a:endParaRPr lang="en-US" dirty="0">
              <a:ea typeface="+mn-ea"/>
              <a:cs typeface="+mn-cs"/>
            </a:endParaRPr>
          </a:p>
          <a:p>
            <a:pPr lvl="1" eaLnBrk="1" hangingPunct="1">
              <a:buFontTx/>
              <a:buNone/>
              <a:defRPr/>
            </a:pPr>
            <a:endParaRPr lang="en-US" sz="3200" dirty="0">
              <a:ea typeface="+mn-ea"/>
              <a:cs typeface="+mn-cs"/>
            </a:endParaRP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65</a:t>
            </a:fld>
            <a:endParaRPr lang="en-US" smtClean="0"/>
          </a:p>
          <a:p>
            <a:endParaRPr lang="en-US" dirty="0"/>
          </a:p>
        </p:txBody>
      </p:sp>
      <p:pic>
        <p:nvPicPr>
          <p:cNvPr id="4" name="Picture 3"/>
          <p:cNvPicPr>
            <a:picLocks noChangeAspect="1"/>
          </p:cNvPicPr>
          <p:nvPr/>
        </p:nvPicPr>
        <p:blipFill>
          <a:blip r:embed="rId3"/>
          <a:stretch>
            <a:fillRect/>
          </a:stretch>
        </p:blipFill>
        <p:spPr>
          <a:xfrm>
            <a:off x="914857" y="2396514"/>
            <a:ext cx="7314286" cy="1466667"/>
          </a:xfrm>
          <a:prstGeom prst="rect">
            <a:avLst/>
          </a:prstGeom>
        </p:spPr>
      </p:pic>
    </p:spTree>
    <p:extLst>
      <p:ext uri="{BB962C8B-B14F-4D97-AF65-F5344CB8AC3E}">
        <p14:creationId xmlns:p14="http://schemas.microsoft.com/office/powerpoint/2010/main" val="3808775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4821" y="2324238"/>
            <a:ext cx="8221980" cy="2140075"/>
          </a:xfrm>
          <a:prstGeom prst="rect">
            <a:avLst/>
          </a:prstGeom>
        </p:spPr>
      </p:pic>
      <p:sp>
        <p:nvSpPr>
          <p:cNvPr id="32770" name="Rectangle 2"/>
          <p:cNvSpPr>
            <a:spLocks noGrp="1" noChangeArrowheads="1"/>
          </p:cNvSpPr>
          <p:nvPr>
            <p:ph type="title"/>
          </p:nvPr>
        </p:nvSpPr>
        <p:spPr/>
        <p:txBody>
          <a:bodyPr/>
          <a:lstStyle/>
          <a:p>
            <a:pPr eaLnBrk="1" hangingPunct="1"/>
            <a:r>
              <a:rPr lang="en-US" dirty="0" smtClean="0"/>
              <a:t>User-Defined Functions IV</a:t>
            </a:r>
            <a:br>
              <a:rPr lang="en-US" dirty="0" smtClean="0"/>
            </a:br>
            <a:r>
              <a:rPr lang="en-US" sz="2800" dirty="0" smtClean="0"/>
              <a:t>The </a:t>
            </a:r>
            <a:r>
              <a:rPr lang="en-US" sz="2800" i="1" dirty="0" err="1" smtClean="0"/>
              <a:t>FirstNameFirst</a:t>
            </a:r>
            <a:r>
              <a:rPr lang="en-US" sz="2800" dirty="0" smtClean="0"/>
              <a:t> Function</a:t>
            </a:r>
            <a:endParaRPr lang="en-US" dirty="0" smtClean="0"/>
          </a:p>
        </p:txBody>
      </p:sp>
      <p:sp>
        <p:nvSpPr>
          <p:cNvPr id="43010" name="Rectangle 3"/>
          <p:cNvSpPr>
            <a:spLocks noGrp="1" noChangeArrowheads="1"/>
          </p:cNvSpPr>
          <p:nvPr>
            <p:ph idx="1"/>
          </p:nvPr>
        </p:nvSpPr>
        <p:spPr/>
        <p:txBody>
          <a:bodyPr/>
          <a:lstStyle/>
          <a:p>
            <a:pPr eaLnBrk="1" hangingPunct="1">
              <a:defRPr/>
            </a:pPr>
            <a:r>
              <a:rPr lang="en-US" dirty="0" err="1" smtClean="0"/>
              <a:t>FirstNameFirst</a:t>
            </a:r>
            <a:r>
              <a:rPr lang="en-US" dirty="0" smtClean="0"/>
              <a:t> function results:</a:t>
            </a:r>
          </a:p>
          <a:p>
            <a:pPr marL="0" indent="0" eaLnBrk="1" hangingPunct="1">
              <a:buNone/>
              <a:defRPr/>
            </a:pPr>
            <a:endParaRPr lang="en-US" dirty="0"/>
          </a:p>
          <a:p>
            <a:pPr lvl="1" eaLnBrk="1" hangingPunct="1">
              <a:buNone/>
              <a:defRPr/>
            </a:pPr>
            <a:endParaRPr lang="en-US" sz="2000" b="1" dirty="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			</a:t>
            </a:r>
            <a:endParaRPr lang="en-US" b="1" dirty="0" smtClean="0">
              <a:solidFill>
                <a:srgbClr val="0099CC"/>
              </a:solidFill>
              <a:latin typeface="Courier New" pitchFamily="49" charset="0"/>
              <a:cs typeface="Courier New" pitchFamily="49" charset="0"/>
            </a:endParaRPr>
          </a:p>
          <a:p>
            <a:pPr marL="742950" lvl="2" indent="-342900" eaLnBrk="1" hangingPunct="1">
              <a:defRPr/>
            </a:pPr>
            <a:endParaRPr lang="en-US" dirty="0">
              <a:ea typeface="+mn-ea"/>
              <a:cs typeface="+mn-cs"/>
            </a:endParaRPr>
          </a:p>
          <a:p>
            <a:pPr lvl="1" eaLnBrk="1" hangingPunct="1">
              <a:buFontTx/>
              <a:buNone/>
              <a:defRPr/>
            </a:pPr>
            <a:endParaRPr lang="en-US" sz="3200" dirty="0">
              <a:ea typeface="+mn-ea"/>
              <a:cs typeface="+mn-cs"/>
            </a:endParaRPr>
          </a:p>
        </p:txBody>
      </p:sp>
      <p:sp>
        <p:nvSpPr>
          <p:cNvPr id="8" name="Footer Placeholder 7"/>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66</a:t>
            </a:fld>
            <a:endParaRPr lang="en-US" smtClean="0"/>
          </a:p>
          <a:p>
            <a:endParaRPr lang="en-US" dirty="0"/>
          </a:p>
        </p:txBody>
      </p:sp>
    </p:spTree>
    <p:extLst>
      <p:ext uri="{BB962C8B-B14F-4D97-AF65-F5344CB8AC3E}">
        <p14:creationId xmlns:p14="http://schemas.microsoft.com/office/powerpoint/2010/main" val="2012193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dirty="0" smtClean="0"/>
              <a:t>User-Defined Functions</a:t>
            </a:r>
            <a:br>
              <a:rPr lang="en-US" dirty="0" smtClean="0"/>
            </a:br>
            <a:r>
              <a:rPr lang="en-US" sz="3600" dirty="0" smtClean="0"/>
              <a:t>Additional Character String Functions</a:t>
            </a:r>
          </a:p>
        </p:txBody>
      </p:sp>
      <p:sp>
        <p:nvSpPr>
          <p:cNvPr id="64515" name="Rectangle 3"/>
          <p:cNvSpPr>
            <a:spLocks noGrp="1" noChangeArrowheads="1"/>
          </p:cNvSpPr>
          <p:nvPr>
            <p:ph idx="1"/>
          </p:nvPr>
        </p:nvSpPr>
        <p:spPr/>
        <p:txBody>
          <a:bodyPr/>
          <a:lstStyle/>
          <a:p>
            <a:pPr eaLnBrk="1" hangingPunct="1">
              <a:defRPr/>
            </a:pPr>
            <a:r>
              <a:rPr lang="en-US" sz="2400" dirty="0" smtClean="0"/>
              <a:t>The </a:t>
            </a:r>
            <a:r>
              <a:rPr lang="en-US" sz="2400" dirty="0" smtClean="0">
                <a:solidFill>
                  <a:srgbClr val="0099CC"/>
                </a:solidFill>
              </a:rPr>
              <a:t>INSTR function</a:t>
            </a:r>
            <a:r>
              <a:rPr lang="en-US" sz="2400" dirty="0" smtClean="0"/>
              <a:t> returns the numeric position of a character:</a:t>
            </a:r>
          </a:p>
          <a:p>
            <a:pPr eaLnBrk="1" hangingPunct="1">
              <a:defRPr/>
            </a:pPr>
            <a:endParaRPr lang="en-US" sz="2400" dirty="0"/>
          </a:p>
          <a:p>
            <a:pPr eaLnBrk="1" hangingPunct="1">
              <a:defRPr/>
            </a:pPr>
            <a:endParaRPr lang="en-US" sz="2400" dirty="0" smtClean="0"/>
          </a:p>
          <a:p>
            <a:pPr>
              <a:defRPr/>
            </a:pPr>
            <a:r>
              <a:rPr lang="en-US" sz="2400" dirty="0"/>
              <a:t>The </a:t>
            </a:r>
            <a:r>
              <a:rPr lang="en-US" sz="2400" dirty="0" smtClean="0">
                <a:solidFill>
                  <a:srgbClr val="0099CC"/>
                </a:solidFill>
              </a:rPr>
              <a:t>SUBSTR </a:t>
            </a:r>
            <a:r>
              <a:rPr lang="en-US" sz="2400" dirty="0">
                <a:solidFill>
                  <a:srgbClr val="0099CC"/>
                </a:solidFill>
              </a:rPr>
              <a:t>function</a:t>
            </a:r>
            <a:r>
              <a:rPr lang="en-US" sz="2400" dirty="0"/>
              <a:t> returns </a:t>
            </a:r>
            <a:r>
              <a:rPr lang="en-US" sz="2400" dirty="0" smtClean="0"/>
              <a:t>a specified subset of the characters in a character string:</a:t>
            </a:r>
            <a:endParaRPr lang="en-US" sz="2400"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10B-</a:t>
            </a:r>
            <a:fld id="{3D17DD6B-B25E-41D0-84E2-CC9BF5AD9F6D}" type="slidenum">
              <a:rPr lang="en-US" smtClean="0"/>
              <a:pPr/>
              <a:t>67</a:t>
            </a:fld>
            <a:endParaRPr lang="en-US" smtClean="0"/>
          </a:p>
          <a:p>
            <a:endParaRPr lang="en-US" dirty="0"/>
          </a:p>
        </p:txBody>
      </p:sp>
      <p:pic>
        <p:nvPicPr>
          <p:cNvPr id="7" name="Picture 6"/>
          <p:cNvPicPr>
            <a:picLocks noChangeAspect="1"/>
          </p:cNvPicPr>
          <p:nvPr/>
        </p:nvPicPr>
        <p:blipFill>
          <a:blip r:embed="rId3"/>
          <a:stretch>
            <a:fillRect/>
          </a:stretch>
        </p:blipFill>
        <p:spPr>
          <a:xfrm>
            <a:off x="510540" y="2552669"/>
            <a:ext cx="8176260" cy="190531"/>
          </a:xfrm>
          <a:prstGeom prst="rect">
            <a:avLst/>
          </a:prstGeom>
        </p:spPr>
      </p:pic>
      <p:pic>
        <p:nvPicPr>
          <p:cNvPr id="8" name="Picture 7"/>
          <p:cNvPicPr>
            <a:picLocks noChangeAspect="1"/>
          </p:cNvPicPr>
          <p:nvPr/>
        </p:nvPicPr>
        <p:blipFill>
          <a:blip r:embed="rId4"/>
          <a:stretch>
            <a:fillRect/>
          </a:stretch>
        </p:blipFill>
        <p:spPr>
          <a:xfrm>
            <a:off x="510540" y="4343400"/>
            <a:ext cx="6499860" cy="187810"/>
          </a:xfrm>
          <a:prstGeom prst="rect">
            <a:avLst/>
          </a:prstGeom>
        </p:spPr>
      </p:pic>
    </p:spTree>
    <p:extLst>
      <p:ext uri="{BB962C8B-B14F-4D97-AF65-F5344CB8AC3E}">
        <p14:creationId xmlns:p14="http://schemas.microsoft.com/office/powerpoint/2010/main" val="942118875"/>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slide(fromBottom)">
                                      <p:cBhvr>
                                        <p:cTn id="7" dur="500"/>
                                        <p:tgtEl>
                                          <p:spTgt spid="645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4515">
                                            <p:txEl>
                                              <p:pRg st="3" end="3"/>
                                            </p:txEl>
                                          </p:spTgt>
                                        </p:tgtEl>
                                        <p:attrNameLst>
                                          <p:attrName>style.visibility</p:attrName>
                                        </p:attrNameLst>
                                      </p:cBhvr>
                                      <p:to>
                                        <p:strVal val="visible"/>
                                      </p:to>
                                    </p:set>
                                    <p:animEffect transition="in" filter="slide(fromBottom)">
                                      <p:cBhvr>
                                        <p:cTn id="12" dur="500"/>
                                        <p:tgtEl>
                                          <p:spTgt spid="645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dirty="0" smtClean="0"/>
              <a:t>User-Defined Functions</a:t>
            </a:r>
            <a:br>
              <a:rPr lang="en-US" dirty="0" smtClean="0"/>
            </a:br>
            <a:r>
              <a:rPr lang="en-US" sz="2800" dirty="0" smtClean="0"/>
              <a:t>The </a:t>
            </a:r>
            <a:r>
              <a:rPr lang="en-US" sz="2800" i="1" dirty="0" err="1" smtClean="0"/>
              <a:t>GetLastNameCommaSeparated</a:t>
            </a:r>
            <a:r>
              <a:rPr lang="en-US" sz="2800" dirty="0" smtClean="0"/>
              <a:t> Function</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68</a:t>
            </a:fld>
            <a:endParaRPr lang="en-US" smtClean="0"/>
          </a:p>
          <a:p>
            <a:endParaRPr lang="en-US" dirty="0"/>
          </a:p>
        </p:txBody>
      </p:sp>
      <p:pic>
        <p:nvPicPr>
          <p:cNvPr id="5" name="Picture 4"/>
          <p:cNvPicPr>
            <a:picLocks noChangeAspect="1"/>
          </p:cNvPicPr>
          <p:nvPr/>
        </p:nvPicPr>
        <p:blipFill>
          <a:blip r:embed="rId3"/>
          <a:stretch>
            <a:fillRect/>
          </a:stretch>
        </p:blipFill>
        <p:spPr>
          <a:xfrm>
            <a:off x="525780" y="1501818"/>
            <a:ext cx="6560820" cy="4846464"/>
          </a:xfrm>
          <a:prstGeom prst="rect">
            <a:avLst/>
          </a:prstGeom>
        </p:spPr>
      </p:pic>
    </p:spTree>
    <p:extLst>
      <p:ext uri="{BB962C8B-B14F-4D97-AF65-F5344CB8AC3E}">
        <p14:creationId xmlns:p14="http://schemas.microsoft.com/office/powerpoint/2010/main" val="430518569"/>
      </p:ext>
    </p:extLst>
  </p:cSld>
  <p:clrMapOvr>
    <a:masterClrMapping/>
  </p:clrMapOvr>
  <p:transition>
    <p:pull dir="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14857" y="2396514"/>
            <a:ext cx="7771943" cy="1477967"/>
          </a:xfrm>
          <a:prstGeom prst="rect">
            <a:avLst/>
          </a:prstGeom>
        </p:spPr>
      </p:pic>
      <p:sp>
        <p:nvSpPr>
          <p:cNvPr id="32770" name="Rectangle 2"/>
          <p:cNvSpPr>
            <a:spLocks noGrp="1" noChangeArrowheads="1"/>
          </p:cNvSpPr>
          <p:nvPr>
            <p:ph type="title"/>
          </p:nvPr>
        </p:nvSpPr>
        <p:spPr/>
        <p:txBody>
          <a:bodyPr/>
          <a:lstStyle/>
          <a:p>
            <a:r>
              <a:rPr lang="en-US" dirty="0" smtClean="0"/>
              <a:t>User-Defined Functions</a:t>
            </a:r>
            <a:br>
              <a:rPr lang="en-US" dirty="0" smtClean="0"/>
            </a:br>
            <a:r>
              <a:rPr lang="en-US" sz="2800" dirty="0"/>
              <a:t>The </a:t>
            </a:r>
            <a:r>
              <a:rPr lang="en-US" sz="2800" i="1" dirty="0" err="1"/>
              <a:t>GetLastNameCommaSeparated</a:t>
            </a:r>
            <a:r>
              <a:rPr lang="en-US" sz="2800" dirty="0"/>
              <a:t> </a:t>
            </a:r>
            <a:r>
              <a:rPr lang="en-US" sz="2800" dirty="0" smtClean="0"/>
              <a:t>Function</a:t>
            </a:r>
            <a:endParaRPr lang="en-US" dirty="0" smtClean="0"/>
          </a:p>
        </p:txBody>
      </p:sp>
      <p:sp>
        <p:nvSpPr>
          <p:cNvPr id="43010" name="Rectangle 3"/>
          <p:cNvSpPr>
            <a:spLocks noGrp="1" noChangeArrowheads="1"/>
          </p:cNvSpPr>
          <p:nvPr>
            <p:ph idx="1"/>
          </p:nvPr>
        </p:nvSpPr>
        <p:spPr/>
        <p:txBody>
          <a:bodyPr/>
          <a:lstStyle/>
          <a:p>
            <a:pPr>
              <a:defRPr/>
            </a:pPr>
            <a:r>
              <a:rPr lang="en-US" sz="2400" dirty="0" smtClean="0"/>
              <a:t>Using the </a:t>
            </a:r>
            <a:r>
              <a:rPr lang="en-US" sz="2400" i="1" dirty="0" err="1" smtClean="0"/>
              <a:t>GetLastNameCommaSeparated</a:t>
            </a:r>
            <a:r>
              <a:rPr lang="en-US" sz="2400" dirty="0" smtClean="0"/>
              <a:t> function:</a:t>
            </a:r>
          </a:p>
          <a:p>
            <a:pPr marL="0" indent="0" eaLnBrk="1" hangingPunct="1">
              <a:buNone/>
              <a:defRPr/>
            </a:pPr>
            <a:endParaRPr lang="en-US" dirty="0"/>
          </a:p>
          <a:p>
            <a:pPr lvl="1" eaLnBrk="1" hangingPunct="1">
              <a:buNone/>
              <a:defRPr/>
            </a:pPr>
            <a:endParaRPr lang="en-US" sz="2000" b="1" dirty="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			</a:t>
            </a:r>
            <a:endParaRPr lang="en-US" b="1" dirty="0" smtClean="0">
              <a:solidFill>
                <a:srgbClr val="0099CC"/>
              </a:solidFill>
              <a:latin typeface="Courier New" pitchFamily="49" charset="0"/>
              <a:cs typeface="Courier New" pitchFamily="49" charset="0"/>
            </a:endParaRPr>
          </a:p>
          <a:p>
            <a:pPr marL="742950" lvl="2" indent="-342900" eaLnBrk="1" hangingPunct="1">
              <a:defRPr/>
            </a:pPr>
            <a:endParaRPr lang="en-US" dirty="0">
              <a:ea typeface="+mn-ea"/>
              <a:cs typeface="+mn-cs"/>
            </a:endParaRPr>
          </a:p>
          <a:p>
            <a:pPr lvl="1" eaLnBrk="1" hangingPunct="1">
              <a:buFontTx/>
              <a:buNone/>
              <a:defRPr/>
            </a:pPr>
            <a:endParaRPr lang="en-US" sz="3200" dirty="0">
              <a:ea typeface="+mn-ea"/>
              <a:cs typeface="+mn-cs"/>
            </a:endParaRP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69</a:t>
            </a:fld>
            <a:endParaRPr lang="en-US" smtClean="0"/>
          </a:p>
          <a:p>
            <a:endParaRPr lang="en-US" dirty="0"/>
          </a:p>
        </p:txBody>
      </p:sp>
    </p:spTree>
    <p:extLst>
      <p:ext uri="{BB962C8B-B14F-4D97-AF65-F5344CB8AC3E}">
        <p14:creationId xmlns:p14="http://schemas.microsoft.com/office/powerpoint/2010/main" val="3921799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View Ridge Gallery</a:t>
            </a:r>
          </a:p>
        </p:txBody>
      </p:sp>
      <p:sp>
        <p:nvSpPr>
          <p:cNvPr id="5123" name="Rectangle 3"/>
          <p:cNvSpPr>
            <a:spLocks noGrp="1" noChangeArrowheads="1"/>
          </p:cNvSpPr>
          <p:nvPr>
            <p:ph idx="1"/>
          </p:nvPr>
        </p:nvSpPr>
        <p:spPr/>
        <p:txBody>
          <a:bodyPr/>
          <a:lstStyle/>
          <a:p>
            <a:pPr eaLnBrk="1" hangingPunct="1"/>
            <a:r>
              <a:rPr lang="en-US" sz="2800" smtClean="0"/>
              <a:t>View Ridge Gallery is a small art gallery that has been in business for 30 years. </a:t>
            </a:r>
          </a:p>
          <a:p>
            <a:pPr eaLnBrk="1" hangingPunct="1"/>
            <a:r>
              <a:rPr lang="en-US" sz="2800" smtClean="0"/>
              <a:t>It sells contemporary European and </a:t>
            </a:r>
            <a:br>
              <a:rPr lang="en-US" sz="2800" smtClean="0"/>
            </a:br>
            <a:r>
              <a:rPr lang="en-US" sz="2800" smtClean="0"/>
              <a:t>North American fine art.</a:t>
            </a:r>
          </a:p>
          <a:p>
            <a:pPr eaLnBrk="1" hangingPunct="1"/>
            <a:r>
              <a:rPr lang="en-US" sz="2800" smtClean="0"/>
              <a:t>View Ridge has one owner, </a:t>
            </a:r>
            <a:br>
              <a:rPr lang="en-US" sz="2800" smtClean="0"/>
            </a:br>
            <a:r>
              <a:rPr lang="en-US" sz="2800" smtClean="0"/>
              <a:t>three salespeople, and two workers.</a:t>
            </a:r>
          </a:p>
          <a:p>
            <a:pPr eaLnBrk="1" hangingPunct="1"/>
            <a:r>
              <a:rPr lang="en-US" sz="2800" smtClean="0"/>
              <a:t>View Ridge owns all of the art that it sells; </a:t>
            </a:r>
            <a:br>
              <a:rPr lang="en-US" sz="2800" smtClean="0"/>
            </a:br>
            <a:r>
              <a:rPr lang="en-US" sz="2800" smtClean="0"/>
              <a:t>it holds no items on a consignment basis.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7</a:t>
            </a:fld>
            <a:endParaRPr lang="en-US" smtClean="0"/>
          </a:p>
          <a:p>
            <a:endParaRPr lang="en-US" dirty="0"/>
          </a:p>
        </p:txBody>
      </p:sp>
    </p:spTree>
    <p:extLst>
      <p:ext uri="{BB962C8B-B14F-4D97-AF65-F5344CB8AC3E}">
        <p14:creationId xmlns:p14="http://schemas.microsoft.com/office/powerpoint/2010/main" val="214129078"/>
      </p:ext>
    </p:extLst>
  </p:cSld>
  <p:clrMapOvr>
    <a:masterClrMapping/>
  </p:clrMapOvr>
  <p:transition>
    <p:pull dir="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idx="1"/>
          </p:nvPr>
        </p:nvSpPr>
        <p:spPr>
          <a:xfrm>
            <a:off x="457200" y="1412169"/>
            <a:ext cx="8229600" cy="4525963"/>
          </a:xfrm>
        </p:spPr>
        <p:txBody>
          <a:bodyPr/>
          <a:lstStyle/>
          <a:p>
            <a:pPr>
              <a:defRPr/>
            </a:pPr>
            <a:r>
              <a:rPr lang="en-US" sz="2400" i="1" dirty="0" err="1" smtClean="0"/>
              <a:t>GetLastNameCommaSeparated</a:t>
            </a:r>
            <a:r>
              <a:rPr lang="en-US" sz="2400" dirty="0" smtClean="0"/>
              <a:t> function results:</a:t>
            </a:r>
          </a:p>
          <a:p>
            <a:pPr marL="0" indent="0" eaLnBrk="1" hangingPunct="1">
              <a:buNone/>
              <a:defRPr/>
            </a:pPr>
            <a:endParaRPr lang="en-US" dirty="0"/>
          </a:p>
          <a:p>
            <a:pPr lvl="1" eaLnBrk="1" hangingPunct="1">
              <a:buNone/>
              <a:defRPr/>
            </a:pPr>
            <a:endParaRPr lang="en-US" sz="2000" b="1" dirty="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			</a:t>
            </a:r>
            <a:endParaRPr lang="en-US" b="1" dirty="0" smtClean="0">
              <a:solidFill>
                <a:srgbClr val="0099CC"/>
              </a:solidFill>
              <a:latin typeface="Courier New" pitchFamily="49" charset="0"/>
              <a:cs typeface="Courier New" pitchFamily="49" charset="0"/>
            </a:endParaRPr>
          </a:p>
          <a:p>
            <a:pPr marL="742950" lvl="2" indent="-342900" eaLnBrk="1" hangingPunct="1">
              <a:defRPr/>
            </a:pPr>
            <a:endParaRPr lang="en-US" dirty="0">
              <a:ea typeface="+mn-ea"/>
              <a:cs typeface="+mn-cs"/>
            </a:endParaRPr>
          </a:p>
          <a:p>
            <a:pPr lvl="1" eaLnBrk="1" hangingPunct="1">
              <a:buFontTx/>
              <a:buNone/>
              <a:defRPr/>
            </a:pPr>
            <a:endParaRPr lang="en-US" sz="3200" dirty="0">
              <a:ea typeface="+mn-ea"/>
              <a:cs typeface="+mn-cs"/>
            </a:endParaRPr>
          </a:p>
        </p:txBody>
      </p:sp>
      <p:sp>
        <p:nvSpPr>
          <p:cNvPr id="32770" name="Rectangle 2"/>
          <p:cNvSpPr>
            <a:spLocks noGrp="1" noChangeArrowheads="1"/>
          </p:cNvSpPr>
          <p:nvPr>
            <p:ph type="title"/>
          </p:nvPr>
        </p:nvSpPr>
        <p:spPr/>
        <p:txBody>
          <a:bodyPr/>
          <a:lstStyle/>
          <a:p>
            <a:r>
              <a:rPr lang="en-US" dirty="0" smtClean="0"/>
              <a:t>User-Defined Functions</a:t>
            </a:r>
            <a:br>
              <a:rPr lang="en-US" dirty="0" smtClean="0"/>
            </a:br>
            <a:r>
              <a:rPr lang="en-US" sz="2800" dirty="0"/>
              <a:t>The </a:t>
            </a:r>
            <a:r>
              <a:rPr lang="en-US" sz="2800" i="1" dirty="0" err="1"/>
              <a:t>GetLastNameCommaSeparated</a:t>
            </a:r>
            <a:r>
              <a:rPr lang="en-US" sz="2800" dirty="0"/>
              <a:t> </a:t>
            </a:r>
            <a:r>
              <a:rPr lang="en-US" sz="2800" dirty="0" smtClean="0"/>
              <a:t>Function</a:t>
            </a:r>
            <a:endParaRPr lang="en-US" dirty="0" smtClean="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70</a:t>
            </a:fld>
            <a:endParaRPr lang="en-US" smtClean="0"/>
          </a:p>
          <a:p>
            <a:endParaRPr lang="en-US" dirty="0"/>
          </a:p>
        </p:txBody>
      </p:sp>
      <p:pic>
        <p:nvPicPr>
          <p:cNvPr id="4" name="Picture 3"/>
          <p:cNvPicPr>
            <a:picLocks noChangeAspect="1"/>
          </p:cNvPicPr>
          <p:nvPr/>
        </p:nvPicPr>
        <p:blipFill>
          <a:blip r:embed="rId3"/>
          <a:stretch>
            <a:fillRect/>
          </a:stretch>
        </p:blipFill>
        <p:spPr>
          <a:xfrm>
            <a:off x="533400" y="1954776"/>
            <a:ext cx="8132695" cy="4282829"/>
          </a:xfrm>
          <a:prstGeom prst="rect">
            <a:avLst/>
          </a:prstGeom>
        </p:spPr>
      </p:pic>
    </p:spTree>
    <p:extLst>
      <p:ext uri="{BB962C8B-B14F-4D97-AF65-F5344CB8AC3E}">
        <p14:creationId xmlns:p14="http://schemas.microsoft.com/office/powerpoint/2010/main" val="346395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smtClean="0"/>
              <a:t>Stored Procedures I</a:t>
            </a:r>
          </a:p>
        </p:txBody>
      </p:sp>
      <p:sp>
        <p:nvSpPr>
          <p:cNvPr id="53251" name="Rectangle 3"/>
          <p:cNvSpPr>
            <a:spLocks noGrp="1" noChangeArrowheads="1"/>
          </p:cNvSpPr>
          <p:nvPr>
            <p:ph idx="1"/>
          </p:nvPr>
        </p:nvSpPr>
        <p:spPr/>
        <p:txBody>
          <a:bodyPr/>
          <a:lstStyle/>
          <a:p>
            <a:pPr eaLnBrk="1" hangingPunct="1">
              <a:lnSpc>
                <a:spcPct val="80000"/>
              </a:lnSpc>
            </a:pPr>
            <a:r>
              <a:rPr lang="en-US" sz="2400" dirty="0" smtClean="0"/>
              <a:t>A </a:t>
            </a:r>
            <a:r>
              <a:rPr lang="en-US" sz="2400" b="1" dirty="0" smtClean="0">
                <a:solidFill>
                  <a:srgbClr val="0099CC"/>
                </a:solidFill>
              </a:rPr>
              <a:t>stored procedure</a:t>
            </a:r>
            <a:r>
              <a:rPr lang="en-US" sz="2400" dirty="0" smtClean="0">
                <a:solidFill>
                  <a:srgbClr val="0099CC"/>
                </a:solidFill>
              </a:rPr>
              <a:t> </a:t>
            </a:r>
            <a:r>
              <a:rPr lang="en-US" sz="2400" dirty="0" smtClean="0"/>
              <a:t>is a PL/SQL or Java program stored within the database.</a:t>
            </a:r>
          </a:p>
          <a:p>
            <a:pPr eaLnBrk="1" hangingPunct="1">
              <a:lnSpc>
                <a:spcPct val="80000"/>
              </a:lnSpc>
            </a:pPr>
            <a:r>
              <a:rPr lang="en-US" sz="2400" dirty="0" smtClean="0"/>
              <a:t>Stored procedures are programs that can: </a:t>
            </a:r>
          </a:p>
          <a:p>
            <a:pPr lvl="1" eaLnBrk="1" hangingPunct="1">
              <a:lnSpc>
                <a:spcPct val="80000"/>
              </a:lnSpc>
            </a:pPr>
            <a:r>
              <a:rPr lang="en-US" sz="2000" dirty="0" smtClean="0"/>
              <a:t>Have parameters.</a:t>
            </a:r>
          </a:p>
          <a:p>
            <a:pPr lvl="1" eaLnBrk="1" hangingPunct="1">
              <a:lnSpc>
                <a:spcPct val="80000"/>
              </a:lnSpc>
            </a:pPr>
            <a:r>
              <a:rPr lang="en-US" sz="2000" dirty="0" smtClean="0"/>
              <a:t>Invoke other procedures and functions.</a:t>
            </a:r>
          </a:p>
          <a:p>
            <a:pPr lvl="1" eaLnBrk="1" hangingPunct="1">
              <a:lnSpc>
                <a:spcPct val="80000"/>
              </a:lnSpc>
            </a:pPr>
            <a:r>
              <a:rPr lang="en-US" sz="2000" dirty="0" smtClean="0"/>
              <a:t>Return values.</a:t>
            </a:r>
          </a:p>
          <a:p>
            <a:pPr lvl="1" eaLnBrk="1" hangingPunct="1">
              <a:lnSpc>
                <a:spcPct val="80000"/>
              </a:lnSpc>
            </a:pPr>
            <a:r>
              <a:rPr lang="en-US" sz="2000" dirty="0" smtClean="0"/>
              <a:t>Raise exceptions.</a:t>
            </a:r>
          </a:p>
          <a:p>
            <a:pPr eaLnBrk="1" hangingPunct="1">
              <a:lnSpc>
                <a:spcPct val="80000"/>
              </a:lnSpc>
            </a:pPr>
            <a:r>
              <a:rPr lang="en-US" sz="2400" dirty="0" smtClean="0"/>
              <a:t>A stored procedure must be compiled and stored in the database.</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71</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Effect transition="in" filter="slide(fromBottom)">
                                      <p:cBhvr>
                                        <p:cTn id="7" dur="500"/>
                                        <p:tgtEl>
                                          <p:spTgt spid="532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3251">
                                            <p:txEl>
                                              <p:pRg st="1" end="1"/>
                                            </p:txEl>
                                          </p:spTgt>
                                        </p:tgtEl>
                                        <p:attrNameLst>
                                          <p:attrName>style.visibility</p:attrName>
                                        </p:attrNameLst>
                                      </p:cBhvr>
                                      <p:to>
                                        <p:strVal val="visible"/>
                                      </p:to>
                                    </p:set>
                                    <p:animEffect transition="in" filter="slide(fromBottom)">
                                      <p:cBhvr>
                                        <p:cTn id="12" dur="500"/>
                                        <p:tgtEl>
                                          <p:spTgt spid="53251">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3251">
                                            <p:txEl>
                                              <p:pRg st="2" end="2"/>
                                            </p:txEl>
                                          </p:spTgt>
                                        </p:tgtEl>
                                        <p:attrNameLst>
                                          <p:attrName>style.visibility</p:attrName>
                                        </p:attrNameLst>
                                      </p:cBhvr>
                                      <p:to>
                                        <p:strVal val="visible"/>
                                      </p:to>
                                    </p:set>
                                    <p:animEffect transition="in" filter="slide(fromBottom)">
                                      <p:cBhvr>
                                        <p:cTn id="15" dur="500"/>
                                        <p:tgtEl>
                                          <p:spTgt spid="53251">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53251">
                                            <p:txEl>
                                              <p:pRg st="3" end="3"/>
                                            </p:txEl>
                                          </p:spTgt>
                                        </p:tgtEl>
                                        <p:attrNameLst>
                                          <p:attrName>style.visibility</p:attrName>
                                        </p:attrNameLst>
                                      </p:cBhvr>
                                      <p:to>
                                        <p:strVal val="visible"/>
                                      </p:to>
                                    </p:set>
                                    <p:animEffect transition="in" filter="slide(fromBottom)">
                                      <p:cBhvr>
                                        <p:cTn id="18" dur="500"/>
                                        <p:tgtEl>
                                          <p:spTgt spid="53251">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53251">
                                            <p:txEl>
                                              <p:pRg st="4" end="4"/>
                                            </p:txEl>
                                          </p:spTgt>
                                        </p:tgtEl>
                                        <p:attrNameLst>
                                          <p:attrName>style.visibility</p:attrName>
                                        </p:attrNameLst>
                                      </p:cBhvr>
                                      <p:to>
                                        <p:strVal val="visible"/>
                                      </p:to>
                                    </p:set>
                                    <p:animEffect transition="in" filter="slide(fromBottom)">
                                      <p:cBhvr>
                                        <p:cTn id="21" dur="500"/>
                                        <p:tgtEl>
                                          <p:spTgt spid="53251">
                                            <p:txEl>
                                              <p:pRg st="4" end="4"/>
                                            </p:txEl>
                                          </p:spTgt>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53251">
                                            <p:txEl>
                                              <p:pRg st="5" end="5"/>
                                            </p:txEl>
                                          </p:spTgt>
                                        </p:tgtEl>
                                        <p:attrNameLst>
                                          <p:attrName>style.visibility</p:attrName>
                                        </p:attrNameLst>
                                      </p:cBhvr>
                                      <p:to>
                                        <p:strVal val="visible"/>
                                      </p:to>
                                    </p:set>
                                    <p:animEffect transition="in" filter="slide(fromBottom)">
                                      <p:cBhvr>
                                        <p:cTn id="24" dur="500"/>
                                        <p:tgtEl>
                                          <p:spTgt spid="53251">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53251">
                                            <p:txEl>
                                              <p:pRg st="6" end="6"/>
                                            </p:txEl>
                                          </p:spTgt>
                                        </p:tgtEl>
                                        <p:attrNameLst>
                                          <p:attrName>style.visibility</p:attrName>
                                        </p:attrNameLst>
                                      </p:cBhvr>
                                      <p:to>
                                        <p:strVal val="visible"/>
                                      </p:to>
                                    </p:set>
                                    <p:animEffect transition="in" filter="slide(fromBottom)">
                                      <p:cBhvr>
                                        <p:cTn id="29" dur="500"/>
                                        <p:tgtEl>
                                          <p:spTgt spid="532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smtClean="0"/>
              <a:t>Stored Procedures I</a:t>
            </a:r>
          </a:p>
        </p:txBody>
      </p:sp>
      <p:sp>
        <p:nvSpPr>
          <p:cNvPr id="53251" name="Rectangle 3"/>
          <p:cNvSpPr>
            <a:spLocks noGrp="1" noChangeArrowheads="1"/>
          </p:cNvSpPr>
          <p:nvPr>
            <p:ph idx="1"/>
          </p:nvPr>
        </p:nvSpPr>
        <p:spPr/>
        <p:txBody>
          <a:bodyPr/>
          <a:lstStyle/>
          <a:p>
            <a:pPr eaLnBrk="1" hangingPunct="1">
              <a:lnSpc>
                <a:spcPct val="80000"/>
              </a:lnSpc>
            </a:pPr>
            <a:r>
              <a:rPr lang="en-US" sz="2400" dirty="0" smtClean="0"/>
              <a:t>The </a:t>
            </a:r>
            <a:r>
              <a:rPr lang="en-US" sz="2400" b="1" dirty="0" smtClean="0">
                <a:solidFill>
                  <a:srgbClr val="0099CC"/>
                </a:solidFill>
              </a:rPr>
              <a:t>CALL</a:t>
            </a:r>
            <a:r>
              <a:rPr lang="en-US" sz="2400" dirty="0" smtClean="0"/>
              <a:t> command is used to invoke a stored procedure:</a:t>
            </a:r>
          </a:p>
          <a:p>
            <a:pPr lvl="1" eaLnBrk="1" hangingPunct="1">
              <a:lnSpc>
                <a:spcPct val="80000"/>
              </a:lnSpc>
              <a:buFontTx/>
              <a:buNone/>
            </a:pPr>
            <a:endParaRPr lang="en-US" sz="1800" b="1" dirty="0" smtClean="0">
              <a:solidFill>
                <a:srgbClr val="0099CC"/>
              </a:solidFill>
              <a:latin typeface="Courier New" panose="02070309020205020404" pitchFamily="49" charset="0"/>
            </a:endParaRP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72</a:t>
            </a:fld>
            <a:endParaRPr lang="en-US" smtClean="0"/>
          </a:p>
          <a:p>
            <a:endParaRPr lang="en-US" dirty="0"/>
          </a:p>
        </p:txBody>
      </p:sp>
      <p:pic>
        <p:nvPicPr>
          <p:cNvPr id="4" name="Picture 3"/>
          <p:cNvPicPr>
            <a:picLocks noChangeAspect="1"/>
          </p:cNvPicPr>
          <p:nvPr/>
        </p:nvPicPr>
        <p:blipFill>
          <a:blip r:embed="rId3"/>
          <a:stretch>
            <a:fillRect/>
          </a:stretch>
        </p:blipFill>
        <p:spPr>
          <a:xfrm>
            <a:off x="914400" y="2438400"/>
            <a:ext cx="7772400" cy="17795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Effect transition="in" filter="slide(fromBottom)">
                                      <p:cBhvr>
                                        <p:cTn id="7" dur="500"/>
                                        <p:tgtEl>
                                          <p:spTgt spid="532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86525" y="243840"/>
            <a:ext cx="4634147" cy="6001385"/>
          </a:xfrm>
          <a:prstGeom prst="rect">
            <a:avLst/>
          </a:prstGeom>
        </p:spPr>
      </p:pic>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73</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74</a:t>
            </a:fld>
            <a:endParaRPr lang="en-US" smtClean="0"/>
          </a:p>
          <a:p>
            <a:endParaRPr lang="en-US" dirty="0"/>
          </a:p>
        </p:txBody>
      </p:sp>
      <p:pic>
        <p:nvPicPr>
          <p:cNvPr id="2" name="Picture 1"/>
          <p:cNvPicPr>
            <a:picLocks noChangeAspect="1"/>
          </p:cNvPicPr>
          <p:nvPr/>
        </p:nvPicPr>
        <p:blipFill>
          <a:blip r:embed="rId3"/>
          <a:stretch>
            <a:fillRect/>
          </a:stretch>
        </p:blipFill>
        <p:spPr>
          <a:xfrm>
            <a:off x="2186525" y="228600"/>
            <a:ext cx="4622267" cy="3429000"/>
          </a:xfrm>
          <a:prstGeom prst="rect">
            <a:avLst/>
          </a:prstGeom>
        </p:spPr>
      </p:pic>
    </p:spTree>
    <p:extLst>
      <p:ext uri="{BB962C8B-B14F-4D97-AF65-F5344CB8AC3E}">
        <p14:creationId xmlns:p14="http://schemas.microsoft.com/office/powerpoint/2010/main" val="305986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6124" y="1505787"/>
            <a:ext cx="8230675" cy="4324791"/>
          </a:xfrm>
          <a:prstGeom prst="rect">
            <a:avLst/>
          </a:prstGeom>
        </p:spPr>
      </p:pic>
      <p:sp>
        <p:nvSpPr>
          <p:cNvPr id="81923" name="Title 1"/>
          <p:cNvSpPr>
            <a:spLocks noGrp="1"/>
          </p:cNvSpPr>
          <p:nvPr>
            <p:ph type="title"/>
          </p:nvPr>
        </p:nvSpPr>
        <p:spPr/>
        <p:txBody>
          <a:bodyPr/>
          <a:lstStyle/>
          <a:p>
            <a:pPr eaLnBrk="1" hangingPunct="1"/>
            <a:r>
              <a:rPr lang="en-US" smtClean="0"/>
              <a:t>Running Stored Procedures</a:t>
            </a:r>
          </a:p>
        </p:txBody>
      </p:sp>
      <p:sp>
        <p:nvSpPr>
          <p:cNvPr id="8" name="Footer Placeholder 7"/>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75</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smtClean="0"/>
              <a:t>Triggers</a:t>
            </a:r>
          </a:p>
        </p:txBody>
      </p:sp>
      <p:sp>
        <p:nvSpPr>
          <p:cNvPr id="55299" name="Rectangle 3"/>
          <p:cNvSpPr>
            <a:spLocks noGrp="1" noChangeArrowheads="1"/>
          </p:cNvSpPr>
          <p:nvPr>
            <p:ph idx="1"/>
          </p:nvPr>
        </p:nvSpPr>
        <p:spPr/>
        <p:txBody>
          <a:bodyPr/>
          <a:lstStyle/>
          <a:p>
            <a:pPr eaLnBrk="1" hangingPunct="1"/>
            <a:r>
              <a:rPr lang="en-US" sz="2800" dirty="0" smtClean="0"/>
              <a:t>An Oracle </a:t>
            </a:r>
            <a:r>
              <a:rPr lang="en-US" sz="2800" b="1" dirty="0" smtClean="0">
                <a:solidFill>
                  <a:srgbClr val="0099CC"/>
                </a:solidFill>
              </a:rPr>
              <a:t>trigger</a:t>
            </a:r>
            <a:r>
              <a:rPr lang="en-US" sz="2800" dirty="0" smtClean="0"/>
              <a:t> is a PL/SQL or Java procedure that is invoked when a specified database activity occurs.</a:t>
            </a:r>
          </a:p>
          <a:p>
            <a:pPr eaLnBrk="1" hangingPunct="1"/>
            <a:r>
              <a:rPr lang="en-US" sz="2800" dirty="0" smtClean="0"/>
              <a:t>Triggers can be used to: </a:t>
            </a:r>
          </a:p>
          <a:p>
            <a:pPr lvl="1" eaLnBrk="1" hangingPunct="1"/>
            <a:r>
              <a:rPr lang="en-US" sz="2400" dirty="0" smtClean="0"/>
              <a:t>Set default values.</a:t>
            </a:r>
          </a:p>
          <a:p>
            <a:pPr lvl="1" eaLnBrk="1" hangingPunct="1"/>
            <a:r>
              <a:rPr lang="en-US" sz="2400" dirty="0" smtClean="0"/>
              <a:t>Enforce a Data Constraint.</a:t>
            </a:r>
          </a:p>
          <a:p>
            <a:pPr lvl="1" eaLnBrk="1" hangingPunct="1"/>
            <a:r>
              <a:rPr lang="en-US" sz="2400" dirty="0" smtClean="0"/>
              <a:t>Update a view.</a:t>
            </a:r>
          </a:p>
          <a:p>
            <a:pPr lvl="1" eaLnBrk="1" hangingPunct="1"/>
            <a:r>
              <a:rPr lang="en-US" sz="2400" dirty="0" smtClean="0"/>
              <a:t>Enforce referential integrity action.</a:t>
            </a:r>
          </a:p>
          <a:p>
            <a:pPr lvl="1" eaLnBrk="1" hangingPunct="1"/>
            <a:r>
              <a:rPr lang="en-US" sz="2400" dirty="0" smtClean="0"/>
              <a:t>Handle exceptions.</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76</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Effect transition="in" filter="slide(fromBottom)">
                                      <p:cBhvr>
                                        <p:cTn id="7" dur="500"/>
                                        <p:tgtEl>
                                          <p:spTgt spid="552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5299">
                                            <p:txEl>
                                              <p:pRg st="1" end="1"/>
                                            </p:txEl>
                                          </p:spTgt>
                                        </p:tgtEl>
                                        <p:attrNameLst>
                                          <p:attrName>style.visibility</p:attrName>
                                        </p:attrNameLst>
                                      </p:cBhvr>
                                      <p:to>
                                        <p:strVal val="visible"/>
                                      </p:to>
                                    </p:set>
                                    <p:animEffect transition="in" filter="slide(fromBottom)">
                                      <p:cBhvr>
                                        <p:cTn id="12" dur="500"/>
                                        <p:tgtEl>
                                          <p:spTgt spid="55299">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5299">
                                            <p:txEl>
                                              <p:pRg st="2" end="2"/>
                                            </p:txEl>
                                          </p:spTgt>
                                        </p:tgtEl>
                                        <p:attrNameLst>
                                          <p:attrName>style.visibility</p:attrName>
                                        </p:attrNameLst>
                                      </p:cBhvr>
                                      <p:to>
                                        <p:strVal val="visible"/>
                                      </p:to>
                                    </p:set>
                                    <p:animEffect transition="in" filter="slide(fromBottom)">
                                      <p:cBhvr>
                                        <p:cTn id="15" dur="500"/>
                                        <p:tgtEl>
                                          <p:spTgt spid="55299">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55299">
                                            <p:txEl>
                                              <p:pRg st="3" end="3"/>
                                            </p:txEl>
                                          </p:spTgt>
                                        </p:tgtEl>
                                        <p:attrNameLst>
                                          <p:attrName>style.visibility</p:attrName>
                                        </p:attrNameLst>
                                      </p:cBhvr>
                                      <p:to>
                                        <p:strVal val="visible"/>
                                      </p:to>
                                    </p:set>
                                    <p:animEffect transition="in" filter="slide(fromBottom)">
                                      <p:cBhvr>
                                        <p:cTn id="18" dur="500"/>
                                        <p:tgtEl>
                                          <p:spTgt spid="55299">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55299">
                                            <p:txEl>
                                              <p:pRg st="4" end="4"/>
                                            </p:txEl>
                                          </p:spTgt>
                                        </p:tgtEl>
                                        <p:attrNameLst>
                                          <p:attrName>style.visibility</p:attrName>
                                        </p:attrNameLst>
                                      </p:cBhvr>
                                      <p:to>
                                        <p:strVal val="visible"/>
                                      </p:to>
                                    </p:set>
                                    <p:animEffect transition="in" filter="slide(fromBottom)">
                                      <p:cBhvr>
                                        <p:cTn id="21" dur="500"/>
                                        <p:tgtEl>
                                          <p:spTgt spid="55299">
                                            <p:txEl>
                                              <p:pRg st="4" end="4"/>
                                            </p:txEl>
                                          </p:spTgt>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55299">
                                            <p:txEl>
                                              <p:pRg st="5" end="5"/>
                                            </p:txEl>
                                          </p:spTgt>
                                        </p:tgtEl>
                                        <p:attrNameLst>
                                          <p:attrName>style.visibility</p:attrName>
                                        </p:attrNameLst>
                                      </p:cBhvr>
                                      <p:to>
                                        <p:strVal val="visible"/>
                                      </p:to>
                                    </p:set>
                                    <p:animEffect transition="in" filter="slide(fromBottom)">
                                      <p:cBhvr>
                                        <p:cTn id="24" dur="500"/>
                                        <p:tgtEl>
                                          <p:spTgt spid="55299">
                                            <p:txEl>
                                              <p:pRg st="5" end="5"/>
                                            </p:txEl>
                                          </p:spTgt>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55299">
                                            <p:txEl>
                                              <p:pRg st="6" end="6"/>
                                            </p:txEl>
                                          </p:spTgt>
                                        </p:tgtEl>
                                        <p:attrNameLst>
                                          <p:attrName>style.visibility</p:attrName>
                                        </p:attrNameLst>
                                      </p:cBhvr>
                                      <p:to>
                                        <p:strVal val="visible"/>
                                      </p:to>
                                    </p:set>
                                    <p:animEffect transition="in" filter="slide(fromBottom)">
                                      <p:cBhvr>
                                        <p:cTn id="27" dur="500"/>
                                        <p:tgtEl>
                                          <p:spTgt spid="552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smtClean="0"/>
              <a:t>Triggers</a:t>
            </a:r>
          </a:p>
        </p:txBody>
      </p:sp>
      <p:sp>
        <p:nvSpPr>
          <p:cNvPr id="83971" name="Rectangle 3"/>
          <p:cNvSpPr>
            <a:spLocks noGrp="1" noChangeArrowheads="1"/>
          </p:cNvSpPr>
          <p:nvPr>
            <p:ph idx="1"/>
          </p:nvPr>
        </p:nvSpPr>
        <p:spPr/>
        <p:txBody>
          <a:bodyPr/>
          <a:lstStyle/>
          <a:p>
            <a:pPr eaLnBrk="1" hangingPunct="1"/>
            <a:r>
              <a:rPr lang="en-US" sz="2800" smtClean="0"/>
              <a:t>Trigger types:</a:t>
            </a:r>
          </a:p>
          <a:p>
            <a:pPr lvl="1" eaLnBrk="1" hangingPunct="1"/>
            <a:r>
              <a:rPr lang="en-US" sz="2400" smtClean="0"/>
              <a:t>A </a:t>
            </a:r>
            <a:r>
              <a:rPr lang="en-US" sz="2400" b="1" smtClean="0">
                <a:solidFill>
                  <a:srgbClr val="0099CC"/>
                </a:solidFill>
              </a:rPr>
              <a:t>command trigger</a:t>
            </a:r>
            <a:r>
              <a:rPr lang="en-US" sz="2400" smtClean="0">
                <a:solidFill>
                  <a:srgbClr val="0099CC"/>
                </a:solidFill>
              </a:rPr>
              <a:t> </a:t>
            </a:r>
            <a:r>
              <a:rPr lang="en-US" sz="2400" smtClean="0"/>
              <a:t>will be fired once per SQL command.</a:t>
            </a:r>
          </a:p>
          <a:p>
            <a:pPr lvl="1" eaLnBrk="1" hangingPunct="1"/>
            <a:r>
              <a:rPr lang="en-US" sz="2400" smtClean="0"/>
              <a:t>A </a:t>
            </a:r>
            <a:r>
              <a:rPr lang="en-US" sz="2400" b="1" smtClean="0">
                <a:solidFill>
                  <a:srgbClr val="0099CC"/>
                </a:solidFill>
              </a:rPr>
              <a:t>row trigger</a:t>
            </a:r>
            <a:r>
              <a:rPr lang="en-US" sz="2400" smtClean="0">
                <a:solidFill>
                  <a:srgbClr val="0099CC"/>
                </a:solidFill>
              </a:rPr>
              <a:t> </a:t>
            </a:r>
            <a:r>
              <a:rPr lang="en-US" sz="2400" smtClean="0"/>
              <a:t>will be fired once for every row involved in the processing of an SQL command.</a:t>
            </a:r>
          </a:p>
          <a:p>
            <a:pPr lvl="2" eaLnBrk="1" hangingPunct="1"/>
            <a:r>
              <a:rPr lang="en-US" sz="2000" smtClean="0"/>
              <a:t>There are three types of row triggers: </a:t>
            </a:r>
            <a:r>
              <a:rPr lang="en-US" sz="2000" b="1" smtClean="0">
                <a:solidFill>
                  <a:srgbClr val="0099CC"/>
                </a:solidFill>
              </a:rPr>
              <a:t>BEFORE</a:t>
            </a:r>
            <a:r>
              <a:rPr lang="en-US" sz="2000" smtClean="0"/>
              <a:t>, </a:t>
            </a:r>
            <a:r>
              <a:rPr lang="en-US" sz="2000" b="1" smtClean="0">
                <a:solidFill>
                  <a:srgbClr val="0099CC"/>
                </a:solidFill>
              </a:rPr>
              <a:t>AFTER</a:t>
            </a:r>
            <a:r>
              <a:rPr lang="en-US" sz="2000" smtClean="0"/>
              <a:t>, and </a:t>
            </a:r>
            <a:br>
              <a:rPr lang="en-US" sz="2000" smtClean="0"/>
            </a:br>
            <a:r>
              <a:rPr lang="en-US" sz="2000" b="1" smtClean="0">
                <a:solidFill>
                  <a:srgbClr val="0099CC"/>
                </a:solidFill>
              </a:rPr>
              <a:t>INSTEAD OF</a:t>
            </a:r>
            <a:r>
              <a:rPr lang="en-US" sz="2000" smtClean="0"/>
              <a:t>.</a:t>
            </a:r>
          </a:p>
          <a:p>
            <a:pPr lvl="2" eaLnBrk="1" hangingPunct="1"/>
            <a:r>
              <a:rPr lang="en-US" sz="2000" smtClean="0"/>
              <a:t>BEFORE and AFTER triggers are placed on </a:t>
            </a:r>
            <a:r>
              <a:rPr lang="en-US" sz="2000" i="1" smtClean="0"/>
              <a:t>tables</a:t>
            </a:r>
            <a:r>
              <a:rPr lang="en-US" sz="2000" smtClean="0"/>
              <a:t> while INSTEAD OF triggers are placed on </a:t>
            </a:r>
            <a:r>
              <a:rPr lang="en-US" sz="2000" i="1" smtClean="0"/>
              <a:t>views</a:t>
            </a:r>
            <a:r>
              <a:rPr lang="en-US" sz="2000" smtClean="0"/>
              <a:t>.</a:t>
            </a:r>
          </a:p>
          <a:p>
            <a:pPr lvl="2" eaLnBrk="1" hangingPunct="1"/>
            <a:r>
              <a:rPr lang="en-US" sz="2000" smtClean="0"/>
              <a:t>Each trigger can be fired on </a:t>
            </a:r>
            <a:r>
              <a:rPr lang="en-US" sz="2000" b="1" smtClean="0">
                <a:solidFill>
                  <a:srgbClr val="0099CC"/>
                </a:solidFill>
              </a:rPr>
              <a:t>INSERT</a:t>
            </a:r>
            <a:r>
              <a:rPr lang="en-US" sz="2000" smtClean="0"/>
              <a:t>, </a:t>
            </a:r>
            <a:r>
              <a:rPr lang="en-US" sz="2000" b="1" smtClean="0">
                <a:solidFill>
                  <a:srgbClr val="0099CC"/>
                </a:solidFill>
              </a:rPr>
              <a:t>UPDATE</a:t>
            </a:r>
            <a:r>
              <a:rPr lang="en-US" sz="2000" smtClean="0"/>
              <a:t>, or </a:t>
            </a:r>
            <a:r>
              <a:rPr lang="en-US" sz="2000" b="1" smtClean="0">
                <a:solidFill>
                  <a:srgbClr val="0099CC"/>
                </a:solidFill>
              </a:rPr>
              <a:t>DELETE</a:t>
            </a:r>
            <a:r>
              <a:rPr lang="en-US" sz="2000" smtClean="0"/>
              <a:t> commands.</a:t>
            </a:r>
            <a:endParaRPr lang="en-US" sz="2000" smtClean="0">
              <a:solidFill>
                <a:srgbClr val="FF9900"/>
              </a:solidFill>
            </a:endParaRP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77</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7200" y="1454711"/>
            <a:ext cx="8229600" cy="4528202"/>
          </a:xfrm>
          <a:prstGeom prst="rect">
            <a:avLst/>
          </a:prstGeom>
        </p:spPr>
      </p:pic>
      <p:sp>
        <p:nvSpPr>
          <p:cNvPr id="87043" name="Rectangle 2"/>
          <p:cNvSpPr>
            <a:spLocks noGrp="1" noChangeArrowheads="1"/>
          </p:cNvSpPr>
          <p:nvPr>
            <p:ph type="title"/>
          </p:nvPr>
        </p:nvSpPr>
        <p:spPr/>
        <p:txBody>
          <a:bodyPr/>
          <a:lstStyle/>
          <a:p>
            <a:pPr eaLnBrk="1" hangingPunct="1"/>
            <a:r>
              <a:rPr lang="en-US" smtClean="0"/>
              <a:t>Triggers Comparison</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78</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3634" y="228600"/>
            <a:ext cx="7362443" cy="5675990"/>
          </a:xfrm>
          <a:prstGeom prst="rect">
            <a:avLst/>
          </a:prstGeom>
        </p:spPr>
      </p:pic>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79</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23999"/>
            <a:ext cx="8229600" cy="4260955"/>
          </a:xfrm>
          <a:prstGeom prst="rect">
            <a:avLst/>
          </a:prstGeom>
        </p:spPr>
      </p:pic>
      <p:sp>
        <p:nvSpPr>
          <p:cNvPr id="66562" name="Rectangle 2"/>
          <p:cNvSpPr>
            <a:spLocks noGrp="1" noChangeArrowheads="1"/>
          </p:cNvSpPr>
          <p:nvPr>
            <p:ph type="title"/>
          </p:nvPr>
        </p:nvSpPr>
        <p:spPr/>
        <p:txBody>
          <a:bodyPr/>
          <a:lstStyle/>
          <a:p>
            <a:pPr eaLnBrk="1" hangingPunct="1"/>
            <a:r>
              <a:rPr lang="en-US" dirty="0" smtClean="0"/>
              <a:t>VRG Application Requirements</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8</a:t>
            </a:fld>
            <a:endParaRPr lang="en-US" smtClean="0"/>
          </a:p>
          <a:p>
            <a:endParaRPr lang="en-US" dirty="0"/>
          </a:p>
        </p:txBody>
      </p:sp>
    </p:spTree>
    <p:extLst>
      <p:ext uri="{BB962C8B-B14F-4D97-AF65-F5344CB8AC3E}">
        <p14:creationId xmlns:p14="http://schemas.microsoft.com/office/powerpoint/2010/main" val="3829708522"/>
      </p:ext>
    </p:extLst>
  </p:cSld>
  <p:clrMapOvr>
    <a:masterClrMapping/>
  </p:clrMapOvr>
  <p:transition>
    <p:pull dir="d"/>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3634" y="228600"/>
            <a:ext cx="7362443" cy="5981108"/>
          </a:xfrm>
          <a:prstGeom prst="rect">
            <a:avLst/>
          </a:prstGeom>
        </p:spPr>
      </p:pic>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80</a:t>
            </a:fld>
            <a:endParaRPr lang="en-US" smtClean="0"/>
          </a:p>
          <a:p>
            <a:endParaRPr lang="en-US" dirty="0"/>
          </a:p>
        </p:txBody>
      </p:sp>
    </p:spTree>
    <p:extLst>
      <p:ext uri="{BB962C8B-B14F-4D97-AF65-F5344CB8AC3E}">
        <p14:creationId xmlns:p14="http://schemas.microsoft.com/office/powerpoint/2010/main" val="28352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505573"/>
            <a:ext cx="8241205" cy="4438028"/>
          </a:xfrm>
          <a:prstGeom prst="rect">
            <a:avLst/>
          </a:prstGeom>
        </p:spPr>
      </p:pic>
      <p:sp>
        <p:nvSpPr>
          <p:cNvPr id="86018" name="Title 1"/>
          <p:cNvSpPr>
            <a:spLocks noGrp="1"/>
          </p:cNvSpPr>
          <p:nvPr>
            <p:ph type="title"/>
          </p:nvPr>
        </p:nvSpPr>
        <p:spPr/>
        <p:txBody>
          <a:bodyPr/>
          <a:lstStyle/>
          <a:p>
            <a:pPr eaLnBrk="1" hangingPunct="1"/>
            <a:r>
              <a:rPr lang="en-US" smtClean="0"/>
              <a:t>Running Triggers</a:t>
            </a:r>
          </a:p>
        </p:txBody>
      </p:sp>
      <p:sp>
        <p:nvSpPr>
          <p:cNvPr id="8" name="Footer Placeholder 7"/>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81</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smtClean="0"/>
              <a:t>Concurrency Control</a:t>
            </a:r>
          </a:p>
        </p:txBody>
      </p:sp>
      <p:sp>
        <p:nvSpPr>
          <p:cNvPr id="69635" name="Rectangle 3"/>
          <p:cNvSpPr>
            <a:spLocks noGrp="1" noChangeArrowheads="1"/>
          </p:cNvSpPr>
          <p:nvPr>
            <p:ph idx="1"/>
          </p:nvPr>
        </p:nvSpPr>
        <p:spPr/>
        <p:txBody>
          <a:bodyPr/>
          <a:lstStyle/>
          <a:p>
            <a:pPr eaLnBrk="1" hangingPunct="1"/>
            <a:r>
              <a:rPr lang="en-US" sz="2400" smtClean="0"/>
              <a:t>Oracle processes database changes by maintaining a </a:t>
            </a:r>
            <a:r>
              <a:rPr lang="en-US" sz="2400" b="1" smtClean="0">
                <a:solidFill>
                  <a:srgbClr val="0099CC"/>
                </a:solidFill>
              </a:rPr>
              <a:t>System Change Number (SCN)</a:t>
            </a:r>
            <a:r>
              <a:rPr lang="en-US" sz="2400" b="1" smtClean="0"/>
              <a:t>.</a:t>
            </a:r>
          </a:p>
          <a:p>
            <a:pPr lvl="1" eaLnBrk="1" hangingPunct="1"/>
            <a:r>
              <a:rPr lang="en-US" sz="2000" smtClean="0"/>
              <a:t>SCN is a database-wide value that is incremented by Oracle when database changes are made.</a:t>
            </a:r>
          </a:p>
          <a:p>
            <a:pPr eaLnBrk="1" hangingPunct="1"/>
            <a:r>
              <a:rPr lang="en-US" sz="2400" smtClean="0"/>
              <a:t>With SCN, SQL statements always read a consistent set of values; those that were committed at or before the time the statement was started. </a:t>
            </a:r>
          </a:p>
          <a:p>
            <a:pPr eaLnBrk="1" hangingPunct="1"/>
            <a:r>
              <a:rPr lang="en-US" sz="2400" smtClean="0"/>
              <a:t>Oracle only reads committed changes; it will never read dirty data.</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82</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Effect transition="in" filter="slide(fromBottom)">
                                      <p:cBhvr>
                                        <p:cTn id="7" dur="500"/>
                                        <p:tgtEl>
                                          <p:spTgt spid="69635">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69635">
                                            <p:txEl>
                                              <p:pRg st="1" end="1"/>
                                            </p:txEl>
                                          </p:spTgt>
                                        </p:tgtEl>
                                        <p:attrNameLst>
                                          <p:attrName>style.visibility</p:attrName>
                                        </p:attrNameLst>
                                      </p:cBhvr>
                                      <p:to>
                                        <p:strVal val="visible"/>
                                      </p:to>
                                    </p:set>
                                    <p:animEffect transition="in" filter="slide(fromBottom)">
                                      <p:cBhvr>
                                        <p:cTn id="10" dur="500"/>
                                        <p:tgtEl>
                                          <p:spTgt spid="6963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69635">
                                            <p:txEl>
                                              <p:pRg st="2" end="2"/>
                                            </p:txEl>
                                          </p:spTgt>
                                        </p:tgtEl>
                                        <p:attrNameLst>
                                          <p:attrName>style.visibility</p:attrName>
                                        </p:attrNameLst>
                                      </p:cBhvr>
                                      <p:to>
                                        <p:strVal val="visible"/>
                                      </p:to>
                                    </p:set>
                                    <p:animEffect transition="in" filter="slide(fromBottom)">
                                      <p:cBhvr>
                                        <p:cTn id="15" dur="500"/>
                                        <p:tgtEl>
                                          <p:spTgt spid="69635">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69635">
                                            <p:txEl>
                                              <p:pRg st="3" end="3"/>
                                            </p:txEl>
                                          </p:spTgt>
                                        </p:tgtEl>
                                        <p:attrNameLst>
                                          <p:attrName>style.visibility</p:attrName>
                                        </p:attrNameLst>
                                      </p:cBhvr>
                                      <p:to>
                                        <p:strVal val="visible"/>
                                      </p:to>
                                    </p:set>
                                    <p:animEffect transition="in" filter="slide(fromBottom)">
                                      <p:cBhvr>
                                        <p:cTn id="20" dur="500"/>
                                        <p:tgtEl>
                                          <p:spTgt spid="696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52500" y="1191876"/>
            <a:ext cx="7239000" cy="5039379"/>
          </a:xfrm>
          <a:prstGeom prst="rect">
            <a:avLst/>
          </a:prstGeom>
        </p:spPr>
      </p:pic>
      <p:sp>
        <p:nvSpPr>
          <p:cNvPr id="89090" name="Rectangle 4"/>
          <p:cNvSpPr>
            <a:spLocks noGrp="1" noChangeArrowheads="1"/>
          </p:cNvSpPr>
          <p:nvPr>
            <p:ph type="title"/>
          </p:nvPr>
        </p:nvSpPr>
        <p:spPr>
          <a:xfrm>
            <a:off x="457200" y="274638"/>
            <a:ext cx="8229600" cy="792162"/>
          </a:xfrm>
        </p:spPr>
        <p:txBody>
          <a:bodyPr/>
          <a:lstStyle/>
          <a:p>
            <a:pPr eaLnBrk="1" hangingPunct="1"/>
            <a:r>
              <a:rPr lang="en-US" smtClean="0"/>
              <a:t>Oracle Transaction Isolation</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83</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smtClean="0"/>
              <a:t>Oracle Recovery Facilities</a:t>
            </a:r>
          </a:p>
        </p:txBody>
      </p:sp>
      <p:sp>
        <p:nvSpPr>
          <p:cNvPr id="87043" name="Rectangle 3"/>
          <p:cNvSpPr>
            <a:spLocks noGrp="1" noChangeArrowheads="1"/>
          </p:cNvSpPr>
          <p:nvPr>
            <p:ph idx="1"/>
          </p:nvPr>
        </p:nvSpPr>
        <p:spPr/>
        <p:txBody>
          <a:bodyPr/>
          <a:lstStyle/>
          <a:p>
            <a:pPr eaLnBrk="1" hangingPunct="1"/>
            <a:r>
              <a:rPr lang="en-US" sz="2800" smtClean="0"/>
              <a:t>Three file types for Oracle recovery: </a:t>
            </a:r>
          </a:p>
          <a:p>
            <a:pPr lvl="1" eaLnBrk="1" hangingPunct="1">
              <a:buClr>
                <a:schemeClr val="tx1"/>
              </a:buClr>
            </a:pPr>
            <a:r>
              <a:rPr lang="en-US" sz="2400" b="1" smtClean="0">
                <a:solidFill>
                  <a:srgbClr val="0099CC"/>
                </a:solidFill>
              </a:rPr>
              <a:t>Datafiles</a:t>
            </a:r>
            <a:r>
              <a:rPr lang="en-US" sz="2400" smtClean="0"/>
              <a:t> contain user and system data.</a:t>
            </a:r>
          </a:p>
          <a:p>
            <a:pPr lvl="1" eaLnBrk="1" hangingPunct="1">
              <a:buClr>
                <a:schemeClr val="tx1"/>
              </a:buClr>
            </a:pPr>
            <a:r>
              <a:rPr lang="en-US" sz="2400" b="1" smtClean="0">
                <a:solidFill>
                  <a:srgbClr val="0099CC"/>
                </a:solidFill>
              </a:rPr>
              <a:t>ReDo log files</a:t>
            </a:r>
            <a:r>
              <a:rPr lang="en-US" sz="2400" smtClean="0">
                <a:solidFill>
                  <a:srgbClr val="0099CC"/>
                </a:solidFill>
              </a:rPr>
              <a:t> </a:t>
            </a:r>
            <a:r>
              <a:rPr lang="en-US" sz="2400" smtClean="0"/>
              <a:t>contain logs of database changes.</a:t>
            </a:r>
          </a:p>
          <a:p>
            <a:pPr lvl="2" eaLnBrk="1" hangingPunct="1">
              <a:buClr>
                <a:schemeClr val="tx1"/>
              </a:buClr>
            </a:pPr>
            <a:r>
              <a:rPr lang="en-US" sz="2000" b="1" smtClean="0">
                <a:solidFill>
                  <a:srgbClr val="0099CC"/>
                </a:solidFill>
              </a:rPr>
              <a:t>Online ReDo files</a:t>
            </a:r>
            <a:r>
              <a:rPr lang="en-US" sz="2000" smtClean="0">
                <a:solidFill>
                  <a:srgbClr val="0099CC"/>
                </a:solidFill>
              </a:rPr>
              <a:t> </a:t>
            </a:r>
            <a:r>
              <a:rPr lang="en-US" sz="2000" smtClean="0"/>
              <a:t>are maintained on disk and contain the rollback segments from recent database changes.</a:t>
            </a:r>
          </a:p>
          <a:p>
            <a:pPr lvl="2" eaLnBrk="1" hangingPunct="1">
              <a:buClr>
                <a:schemeClr val="tx1"/>
              </a:buClr>
            </a:pPr>
            <a:r>
              <a:rPr lang="en-US" sz="2000" b="1" smtClean="0">
                <a:solidFill>
                  <a:srgbClr val="0099CC"/>
                </a:solidFill>
              </a:rPr>
              <a:t>Offline</a:t>
            </a:r>
            <a:r>
              <a:rPr lang="en-US" sz="2000" smtClean="0"/>
              <a:t> or </a:t>
            </a:r>
            <a:r>
              <a:rPr lang="en-US" sz="2000" b="1" smtClean="0">
                <a:solidFill>
                  <a:srgbClr val="0099CC"/>
                </a:solidFill>
              </a:rPr>
              <a:t>Archive ReDo files</a:t>
            </a:r>
            <a:r>
              <a:rPr lang="en-US" sz="2000" smtClean="0">
                <a:solidFill>
                  <a:srgbClr val="0099CC"/>
                </a:solidFill>
              </a:rPr>
              <a:t> </a:t>
            </a:r>
            <a:r>
              <a:rPr lang="en-US" sz="2000" smtClean="0"/>
              <a:t>are backups of the Online ReDo files.</a:t>
            </a:r>
          </a:p>
          <a:p>
            <a:pPr lvl="1" eaLnBrk="1" hangingPunct="1">
              <a:buClr>
                <a:schemeClr val="tx1"/>
              </a:buClr>
            </a:pPr>
            <a:r>
              <a:rPr lang="en-US" sz="2400" b="1" smtClean="0">
                <a:solidFill>
                  <a:srgbClr val="0099CC"/>
                </a:solidFill>
              </a:rPr>
              <a:t>Control files</a:t>
            </a:r>
            <a:r>
              <a:rPr lang="en-US" sz="2400" smtClean="0">
                <a:solidFill>
                  <a:srgbClr val="0099CC"/>
                </a:solidFill>
              </a:rPr>
              <a:t> </a:t>
            </a:r>
            <a:r>
              <a:rPr lang="en-US" sz="2400" smtClean="0"/>
              <a:t>describe the name, contents, and locations of various files used by Oracle.</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84</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Effect transition="in" filter="slide(fromBottom)">
                                      <p:cBhvr>
                                        <p:cTn id="7" dur="500"/>
                                        <p:tgtEl>
                                          <p:spTgt spid="87043">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87043">
                                            <p:txEl>
                                              <p:pRg st="1" end="1"/>
                                            </p:txEl>
                                          </p:spTgt>
                                        </p:tgtEl>
                                        <p:attrNameLst>
                                          <p:attrName>style.visibility</p:attrName>
                                        </p:attrNameLst>
                                      </p:cBhvr>
                                      <p:to>
                                        <p:strVal val="visible"/>
                                      </p:to>
                                    </p:set>
                                    <p:animEffect transition="in" filter="slide(fromBottom)">
                                      <p:cBhvr>
                                        <p:cTn id="10" dur="500"/>
                                        <p:tgtEl>
                                          <p:spTgt spid="87043">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87043">
                                            <p:txEl>
                                              <p:pRg st="2" end="2"/>
                                            </p:txEl>
                                          </p:spTgt>
                                        </p:tgtEl>
                                        <p:attrNameLst>
                                          <p:attrName>style.visibility</p:attrName>
                                        </p:attrNameLst>
                                      </p:cBhvr>
                                      <p:to>
                                        <p:strVal val="visible"/>
                                      </p:to>
                                    </p:set>
                                    <p:animEffect transition="in" filter="slide(fromBottom)">
                                      <p:cBhvr>
                                        <p:cTn id="13" dur="500"/>
                                        <p:tgtEl>
                                          <p:spTgt spid="87043">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87043">
                                            <p:txEl>
                                              <p:pRg st="3" end="3"/>
                                            </p:txEl>
                                          </p:spTgt>
                                        </p:tgtEl>
                                        <p:attrNameLst>
                                          <p:attrName>style.visibility</p:attrName>
                                        </p:attrNameLst>
                                      </p:cBhvr>
                                      <p:to>
                                        <p:strVal val="visible"/>
                                      </p:to>
                                    </p:set>
                                    <p:animEffect transition="in" filter="slide(fromBottom)">
                                      <p:cBhvr>
                                        <p:cTn id="16" dur="500"/>
                                        <p:tgtEl>
                                          <p:spTgt spid="87043">
                                            <p:txEl>
                                              <p:pRg st="3" end="3"/>
                                            </p:tx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87043">
                                            <p:txEl>
                                              <p:pRg st="4" end="4"/>
                                            </p:txEl>
                                          </p:spTgt>
                                        </p:tgtEl>
                                        <p:attrNameLst>
                                          <p:attrName>style.visibility</p:attrName>
                                        </p:attrNameLst>
                                      </p:cBhvr>
                                      <p:to>
                                        <p:strVal val="visible"/>
                                      </p:to>
                                    </p:set>
                                    <p:animEffect transition="in" filter="slide(fromBottom)">
                                      <p:cBhvr>
                                        <p:cTn id="19" dur="500"/>
                                        <p:tgtEl>
                                          <p:spTgt spid="87043">
                                            <p:txEl>
                                              <p:pRg st="4" end="4"/>
                                            </p:txEl>
                                          </p:spTgt>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87043">
                                            <p:txEl>
                                              <p:pRg st="5" end="5"/>
                                            </p:txEl>
                                          </p:spTgt>
                                        </p:tgtEl>
                                        <p:attrNameLst>
                                          <p:attrName>style.visibility</p:attrName>
                                        </p:attrNameLst>
                                      </p:cBhvr>
                                      <p:to>
                                        <p:strVal val="visible"/>
                                      </p:to>
                                    </p:set>
                                    <p:animEffect transition="in" filter="slide(fromBottom)">
                                      <p:cBhvr>
                                        <p:cTn id="22" dur="500"/>
                                        <p:tgtEl>
                                          <p:spTgt spid="870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smtClean="0"/>
              <a:t>Oracle Recovery Facilities</a:t>
            </a:r>
          </a:p>
        </p:txBody>
      </p:sp>
      <p:sp>
        <p:nvSpPr>
          <p:cNvPr id="88067" name="Rectangle 3"/>
          <p:cNvSpPr>
            <a:spLocks noGrp="1" noChangeArrowheads="1"/>
          </p:cNvSpPr>
          <p:nvPr>
            <p:ph idx="1"/>
          </p:nvPr>
        </p:nvSpPr>
        <p:spPr/>
        <p:txBody>
          <a:bodyPr/>
          <a:lstStyle/>
          <a:p>
            <a:pPr eaLnBrk="1" hangingPunct="1">
              <a:lnSpc>
                <a:spcPct val="90000"/>
              </a:lnSpc>
            </a:pPr>
            <a:r>
              <a:rPr lang="en-US" sz="2800" smtClean="0"/>
              <a:t>Oracle can operate in either </a:t>
            </a:r>
            <a:r>
              <a:rPr lang="en-US" sz="2800" b="1" smtClean="0">
                <a:solidFill>
                  <a:srgbClr val="0099CC"/>
                </a:solidFill>
              </a:rPr>
              <a:t>ARCHIVELOG</a:t>
            </a:r>
            <a:r>
              <a:rPr lang="en-US" sz="2800" smtClean="0"/>
              <a:t> or </a:t>
            </a:r>
            <a:r>
              <a:rPr lang="en-US" sz="2800" b="1" smtClean="0">
                <a:solidFill>
                  <a:srgbClr val="0099CC"/>
                </a:solidFill>
              </a:rPr>
              <a:t>NOARCHIVELOG</a:t>
            </a:r>
            <a:r>
              <a:rPr lang="en-US" sz="2800" smtClean="0"/>
              <a:t> mode:</a:t>
            </a:r>
          </a:p>
          <a:p>
            <a:pPr lvl="1" eaLnBrk="1" hangingPunct="1">
              <a:lnSpc>
                <a:spcPct val="90000"/>
              </a:lnSpc>
            </a:pPr>
            <a:r>
              <a:rPr lang="en-US" sz="2400" smtClean="0"/>
              <a:t>If running in ARCHIVELOG mode, Oracle logs all changes to the database.</a:t>
            </a:r>
          </a:p>
          <a:p>
            <a:pPr lvl="1" eaLnBrk="1" hangingPunct="1">
              <a:lnSpc>
                <a:spcPct val="90000"/>
              </a:lnSpc>
            </a:pPr>
            <a:r>
              <a:rPr lang="en-US" sz="2400" smtClean="0"/>
              <a:t>When the Online ReDo files fill up, they are copied to the Archive ReDo files.</a:t>
            </a:r>
          </a:p>
          <a:p>
            <a:pPr eaLnBrk="1" hangingPunct="1">
              <a:lnSpc>
                <a:spcPct val="90000"/>
              </a:lnSpc>
            </a:pPr>
            <a:r>
              <a:rPr lang="en-US" smtClean="0"/>
              <a:t>The </a:t>
            </a:r>
            <a:r>
              <a:rPr lang="en-US" b="1" smtClean="0">
                <a:solidFill>
                  <a:srgbClr val="0099CC"/>
                </a:solidFill>
              </a:rPr>
              <a:t>Oracle Recovery Manager (RMAN)</a:t>
            </a:r>
            <a:r>
              <a:rPr lang="en-US" smtClean="0">
                <a:solidFill>
                  <a:srgbClr val="0099CC"/>
                </a:solidFill>
              </a:rPr>
              <a:t> </a:t>
            </a:r>
            <a:r>
              <a:rPr lang="en-US" smtClean="0"/>
              <a:t>is a utility program used to create backups and to perform recovery.</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85</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Effect transition="in" filter="slide(fromBottom)">
                                      <p:cBhvr>
                                        <p:cTn id="7" dur="500"/>
                                        <p:tgtEl>
                                          <p:spTgt spid="88067">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88067">
                                            <p:txEl>
                                              <p:pRg st="1" end="1"/>
                                            </p:txEl>
                                          </p:spTgt>
                                        </p:tgtEl>
                                        <p:attrNameLst>
                                          <p:attrName>style.visibility</p:attrName>
                                        </p:attrNameLst>
                                      </p:cBhvr>
                                      <p:to>
                                        <p:strVal val="visible"/>
                                      </p:to>
                                    </p:set>
                                    <p:animEffect transition="in" filter="slide(fromBottom)">
                                      <p:cBhvr>
                                        <p:cTn id="10" dur="500"/>
                                        <p:tgtEl>
                                          <p:spTgt spid="88067">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88067">
                                            <p:txEl>
                                              <p:pRg st="2" end="2"/>
                                            </p:txEl>
                                          </p:spTgt>
                                        </p:tgtEl>
                                        <p:attrNameLst>
                                          <p:attrName>style.visibility</p:attrName>
                                        </p:attrNameLst>
                                      </p:cBhvr>
                                      <p:to>
                                        <p:strVal val="visible"/>
                                      </p:to>
                                    </p:set>
                                    <p:animEffect transition="in" filter="slide(fromBottom)">
                                      <p:cBhvr>
                                        <p:cTn id="13" dur="500"/>
                                        <p:tgtEl>
                                          <p:spTgt spid="8806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88067">
                                            <p:txEl>
                                              <p:pRg st="3" end="3"/>
                                            </p:txEl>
                                          </p:spTgt>
                                        </p:tgtEl>
                                        <p:attrNameLst>
                                          <p:attrName>style.visibility</p:attrName>
                                        </p:attrNameLst>
                                      </p:cBhvr>
                                      <p:to>
                                        <p:strVal val="visible"/>
                                      </p:to>
                                    </p:set>
                                    <p:animEffect transition="in" filter="slide(fromBottom)">
                                      <p:cBhvr>
                                        <p:cTn id="18" dur="500"/>
                                        <p:tgtEl>
                                          <p:spTgt spid="880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smtClean="0"/>
              <a:t>Types of Failure</a:t>
            </a:r>
          </a:p>
        </p:txBody>
      </p:sp>
      <p:sp>
        <p:nvSpPr>
          <p:cNvPr id="92163" name="Rectangle 3"/>
          <p:cNvSpPr>
            <a:spLocks noGrp="1" noChangeArrowheads="1"/>
          </p:cNvSpPr>
          <p:nvPr>
            <p:ph idx="1"/>
          </p:nvPr>
        </p:nvSpPr>
        <p:spPr/>
        <p:txBody>
          <a:bodyPr/>
          <a:lstStyle/>
          <a:p>
            <a:pPr eaLnBrk="1" hangingPunct="1"/>
            <a:r>
              <a:rPr lang="en-US" sz="2400" smtClean="0"/>
              <a:t>Oracle recovery techniques depend on the type of failure:</a:t>
            </a:r>
          </a:p>
          <a:p>
            <a:pPr lvl="1" eaLnBrk="1" hangingPunct="1"/>
            <a:r>
              <a:rPr lang="en-US" sz="2000" smtClean="0"/>
              <a:t>An </a:t>
            </a:r>
            <a:r>
              <a:rPr lang="en-US" sz="2000" b="1" smtClean="0">
                <a:solidFill>
                  <a:srgbClr val="0099CC"/>
                </a:solidFill>
              </a:rPr>
              <a:t>application failure</a:t>
            </a:r>
            <a:r>
              <a:rPr lang="en-US" sz="2000" smtClean="0">
                <a:solidFill>
                  <a:srgbClr val="0099CC"/>
                </a:solidFill>
              </a:rPr>
              <a:t> </a:t>
            </a:r>
            <a:r>
              <a:rPr lang="en-US" sz="2000" smtClean="0"/>
              <a:t>due to application logic errors.</a:t>
            </a:r>
          </a:p>
          <a:p>
            <a:pPr lvl="1" eaLnBrk="1" hangingPunct="1"/>
            <a:r>
              <a:rPr lang="en-US" sz="2000" smtClean="0"/>
              <a:t>An </a:t>
            </a:r>
            <a:r>
              <a:rPr lang="en-US" sz="2000" b="1" smtClean="0">
                <a:solidFill>
                  <a:srgbClr val="0099CC"/>
                </a:solidFill>
              </a:rPr>
              <a:t>instance failure</a:t>
            </a:r>
            <a:r>
              <a:rPr lang="en-US" sz="2000" smtClean="0">
                <a:solidFill>
                  <a:srgbClr val="0099CC"/>
                </a:solidFill>
              </a:rPr>
              <a:t> </a:t>
            </a:r>
            <a:r>
              <a:rPr lang="en-US" sz="2000" smtClean="0"/>
              <a:t>occurs when Oracle itself fails due to an operating system or computer hardware failure.</a:t>
            </a:r>
          </a:p>
          <a:p>
            <a:pPr lvl="2" eaLnBrk="1" hangingPunct="1"/>
            <a:r>
              <a:rPr lang="en-US" sz="2000" smtClean="0"/>
              <a:t>Oracle can recover from application and instance failure without using the archived log file.</a:t>
            </a:r>
          </a:p>
          <a:p>
            <a:pPr lvl="1" eaLnBrk="1" hangingPunct="1"/>
            <a:r>
              <a:rPr lang="en-US" sz="2000" smtClean="0"/>
              <a:t>A </a:t>
            </a:r>
            <a:r>
              <a:rPr lang="en-US" sz="2000" b="1" smtClean="0">
                <a:solidFill>
                  <a:srgbClr val="0099CC"/>
                </a:solidFill>
              </a:rPr>
              <a:t>media failure</a:t>
            </a:r>
            <a:r>
              <a:rPr lang="en-US" sz="2000" smtClean="0">
                <a:solidFill>
                  <a:srgbClr val="0099CC"/>
                </a:solidFill>
              </a:rPr>
              <a:t> </a:t>
            </a:r>
            <a:r>
              <a:rPr lang="en-US" sz="2000" smtClean="0"/>
              <a:t>occurs when Oracle is unable to write to a physical file because of a disk failure or corrupted files.</a:t>
            </a:r>
          </a:p>
          <a:p>
            <a:pPr lvl="2" eaLnBrk="1" hangingPunct="1"/>
            <a:r>
              <a:rPr lang="en-US" sz="2000" smtClean="0"/>
              <a:t>The database is restored from a backup.</a:t>
            </a:r>
            <a:endParaRPr lang="en-US" sz="1800" smtClean="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86</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smtClean="0"/>
              <a:t>Oracle Backup Facilities</a:t>
            </a:r>
          </a:p>
        </p:txBody>
      </p:sp>
      <p:sp>
        <p:nvSpPr>
          <p:cNvPr id="90115" name="Rectangle 3"/>
          <p:cNvSpPr>
            <a:spLocks noGrp="1" noChangeArrowheads="1"/>
          </p:cNvSpPr>
          <p:nvPr>
            <p:ph idx="1"/>
          </p:nvPr>
        </p:nvSpPr>
        <p:spPr/>
        <p:txBody>
          <a:bodyPr/>
          <a:lstStyle/>
          <a:p>
            <a:pPr eaLnBrk="1" hangingPunct="1"/>
            <a:r>
              <a:rPr lang="en-US" sz="2400" smtClean="0"/>
              <a:t>Two kinds of backups:</a:t>
            </a:r>
          </a:p>
          <a:p>
            <a:pPr lvl="1" eaLnBrk="1" hangingPunct="1"/>
            <a:r>
              <a:rPr lang="en-US" sz="2000" smtClean="0"/>
              <a:t>A </a:t>
            </a:r>
            <a:r>
              <a:rPr lang="en-US" sz="2000" b="1" smtClean="0">
                <a:solidFill>
                  <a:srgbClr val="0099CC"/>
                </a:solidFill>
              </a:rPr>
              <a:t>consistent backup</a:t>
            </a:r>
            <a:r>
              <a:rPr lang="en-US" sz="2000" smtClean="0"/>
              <a:t>: database activity must be stopped and all uncommitted changes have been removed from the datafiles</a:t>
            </a:r>
          </a:p>
          <a:p>
            <a:pPr lvl="2" eaLnBrk="1" hangingPunct="1"/>
            <a:r>
              <a:rPr lang="en-US" sz="1800" smtClean="0"/>
              <a:t>Cannot be done if the database supports 24/7 operations.</a:t>
            </a:r>
          </a:p>
          <a:p>
            <a:pPr lvl="1" eaLnBrk="1" hangingPunct="1"/>
            <a:r>
              <a:rPr lang="en-US" sz="2000" smtClean="0"/>
              <a:t>An </a:t>
            </a:r>
            <a:r>
              <a:rPr lang="en-US" sz="2000" b="1" smtClean="0">
                <a:solidFill>
                  <a:srgbClr val="0099CC"/>
                </a:solidFill>
              </a:rPr>
              <a:t>inconsistent backup</a:t>
            </a:r>
            <a:r>
              <a:rPr lang="en-US" sz="2000" smtClean="0"/>
              <a:t>: backup is made while Oracle is processing the database</a:t>
            </a:r>
          </a:p>
          <a:p>
            <a:pPr lvl="2" eaLnBrk="1" hangingPunct="1"/>
            <a:r>
              <a:rPr lang="en-US" sz="1800" smtClean="0"/>
              <a:t>An inconsistent backup can be made consistent by processing an archive log file.</a:t>
            </a: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87</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Effect transition="in" filter="slide(fromBottom)">
                                      <p:cBhvr>
                                        <p:cTn id="7" dur="500"/>
                                        <p:tgtEl>
                                          <p:spTgt spid="90115">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90115">
                                            <p:txEl>
                                              <p:pRg st="1" end="1"/>
                                            </p:txEl>
                                          </p:spTgt>
                                        </p:tgtEl>
                                        <p:attrNameLst>
                                          <p:attrName>style.visibility</p:attrName>
                                        </p:attrNameLst>
                                      </p:cBhvr>
                                      <p:to>
                                        <p:strVal val="visible"/>
                                      </p:to>
                                    </p:set>
                                    <p:animEffect transition="in" filter="slide(fromBottom)">
                                      <p:cBhvr>
                                        <p:cTn id="10" dur="500"/>
                                        <p:tgtEl>
                                          <p:spTgt spid="90115">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90115">
                                            <p:txEl>
                                              <p:pRg st="2" end="2"/>
                                            </p:txEl>
                                          </p:spTgt>
                                        </p:tgtEl>
                                        <p:attrNameLst>
                                          <p:attrName>style.visibility</p:attrName>
                                        </p:attrNameLst>
                                      </p:cBhvr>
                                      <p:to>
                                        <p:strVal val="visible"/>
                                      </p:to>
                                    </p:set>
                                    <p:animEffect transition="in" filter="slide(fromBottom)">
                                      <p:cBhvr>
                                        <p:cTn id="13" dur="500"/>
                                        <p:tgtEl>
                                          <p:spTgt spid="90115">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90115">
                                            <p:txEl>
                                              <p:pRg st="3" end="3"/>
                                            </p:txEl>
                                          </p:spTgt>
                                        </p:tgtEl>
                                        <p:attrNameLst>
                                          <p:attrName>style.visibility</p:attrName>
                                        </p:attrNameLst>
                                      </p:cBhvr>
                                      <p:to>
                                        <p:strVal val="visible"/>
                                      </p:to>
                                    </p:set>
                                    <p:animEffect transition="in" filter="slide(fromBottom)">
                                      <p:cBhvr>
                                        <p:cTn id="16" dur="500"/>
                                        <p:tgtEl>
                                          <p:spTgt spid="90115">
                                            <p:txEl>
                                              <p:pRg st="3" end="3"/>
                                            </p:tx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90115">
                                            <p:txEl>
                                              <p:pRg st="4" end="4"/>
                                            </p:txEl>
                                          </p:spTgt>
                                        </p:tgtEl>
                                        <p:attrNameLst>
                                          <p:attrName>style.visibility</p:attrName>
                                        </p:attrNameLst>
                                      </p:cBhvr>
                                      <p:to>
                                        <p:strVal val="visible"/>
                                      </p:to>
                                    </p:set>
                                    <p:animEffect transition="in" filter="slide(fromBottom)">
                                      <p:cBhvr>
                                        <p:cTn id="19" dur="500"/>
                                        <p:tgtEl>
                                          <p:spTgt spid="901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3"/>
          <p:cNvSpPr>
            <a:spLocks noGrp="1" noChangeArrowheads="1"/>
          </p:cNvSpPr>
          <p:nvPr>
            <p:ph type="title"/>
          </p:nvPr>
        </p:nvSpPr>
        <p:spPr>
          <a:xfrm>
            <a:off x="0" y="0"/>
            <a:ext cx="9144000" cy="2514600"/>
          </a:xfrm>
        </p:spPr>
        <p:txBody>
          <a:bodyPr/>
          <a:lstStyle/>
          <a:p>
            <a:pPr eaLnBrk="1" hangingPunct="1"/>
            <a:r>
              <a:rPr lang="en-US" sz="3600" dirty="0" smtClean="0"/>
              <a:t/>
            </a:r>
            <a:br>
              <a:rPr lang="en-US" sz="3600" dirty="0" smtClean="0"/>
            </a:br>
            <a:r>
              <a:rPr lang="en-US" sz="3600" dirty="0" smtClean="0">
                <a:latin typeface="Calibri" panose="020F0502020204030204" pitchFamily="34" charset="0"/>
                <a:ea typeface="Calibri" panose="020F0502020204030204" pitchFamily="34" charset="0"/>
                <a:cs typeface="Calibri" panose="020F0502020204030204" pitchFamily="34" charset="0"/>
              </a:rPr>
              <a:t>David </a:t>
            </a:r>
            <a:r>
              <a:rPr lang="en-US" sz="3600" dirty="0" err="1" smtClean="0">
                <a:latin typeface="Calibri" panose="020F0502020204030204" pitchFamily="34" charset="0"/>
                <a:ea typeface="Calibri" panose="020F0502020204030204" pitchFamily="34" charset="0"/>
                <a:cs typeface="Calibri" panose="020F0502020204030204" pitchFamily="34" charset="0"/>
              </a:rPr>
              <a:t>Kroenke</a:t>
            </a:r>
            <a:r>
              <a:rPr lang="en-US" sz="3600" dirty="0" smtClean="0">
                <a:latin typeface="Calibri" panose="020F0502020204030204" pitchFamily="34" charset="0"/>
                <a:ea typeface="Calibri" panose="020F0502020204030204" pitchFamily="34" charset="0"/>
                <a:cs typeface="Calibri" panose="020F0502020204030204" pitchFamily="34" charset="0"/>
              </a:rPr>
              <a:t> and David Auer</a:t>
            </a:r>
            <a:r>
              <a:rPr lang="en-US" sz="3600" dirty="0" smtClean="0"/>
              <a:t/>
            </a:r>
            <a:br>
              <a:rPr lang="en-US" sz="3600" dirty="0" smtClean="0"/>
            </a:br>
            <a:r>
              <a:rPr lang="en-US" sz="4000" dirty="0" smtClean="0"/>
              <a:t> </a:t>
            </a:r>
            <a:r>
              <a:rPr lang="en-US" sz="4000" dirty="0" smtClean="0">
                <a:solidFill>
                  <a:schemeClr val="accent3"/>
                </a:solidFill>
                <a:latin typeface="Calibri" panose="020F0502020204030204" pitchFamily="34" charset="0"/>
                <a:ea typeface="Calibri" panose="020F0502020204030204" pitchFamily="34" charset="0"/>
                <a:cs typeface="Calibri" panose="020F0502020204030204" pitchFamily="34" charset="0"/>
              </a:rPr>
              <a:t>Database Processing</a:t>
            </a:r>
            <a: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r>
            <a:b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3200" dirty="0" smtClean="0">
                <a:solidFill>
                  <a:schemeClr val="bg2">
                    <a:lumMod val="40000"/>
                    <a:lumOff val="60000"/>
                  </a:schemeClr>
                </a:solidFill>
                <a:latin typeface="Calibri" panose="020F0502020204030204" pitchFamily="34" charset="0"/>
                <a:ea typeface="Calibri" panose="020F0502020204030204" pitchFamily="34" charset="0"/>
                <a:cs typeface="Calibri" panose="020F0502020204030204" pitchFamily="34" charset="0"/>
              </a:rPr>
              <a:t>Fundamentals, Design, and Implementation</a:t>
            </a:r>
            <a:r>
              <a:rPr lang="en-US" sz="3200" dirty="0" smtClean="0">
                <a:latin typeface="Calibri" panose="020F0502020204030204" pitchFamily="34" charset="0"/>
                <a:ea typeface="Calibri" panose="020F0502020204030204" pitchFamily="34" charset="0"/>
                <a:cs typeface="Calibri" panose="020F0502020204030204" pitchFamily="34" charset="0"/>
              </a:rPr>
              <a:t/>
            </a:r>
            <a:br>
              <a:rPr lang="en-US" sz="3200" dirty="0" smtClean="0">
                <a:latin typeface="Calibri" panose="020F0502020204030204" pitchFamily="34" charset="0"/>
                <a:ea typeface="Calibri" panose="020F0502020204030204" pitchFamily="34" charset="0"/>
                <a:cs typeface="Calibri" panose="020F0502020204030204" pitchFamily="34" charset="0"/>
              </a:rPr>
            </a:br>
            <a:r>
              <a:rPr lang="en-US" sz="3200" dirty="0" smtClean="0">
                <a:latin typeface="Calibri" panose="020F0502020204030204" pitchFamily="34" charset="0"/>
                <a:ea typeface="Calibri" panose="020F0502020204030204" pitchFamily="34" charset="0"/>
                <a:cs typeface="Calibri" panose="020F0502020204030204" pitchFamily="34" charset="0"/>
              </a:rPr>
              <a:t> (14th Edition) </a:t>
            </a:r>
            <a:r>
              <a:rPr lang="en-US" sz="3200" dirty="0" smtClean="0">
                <a:solidFill>
                  <a:srgbClr val="CCCCCC"/>
                </a:solidFill>
              </a:rPr>
              <a:t/>
            </a:r>
            <a:br>
              <a:rPr lang="en-US" sz="3200" dirty="0" smtClean="0">
                <a:solidFill>
                  <a:srgbClr val="CCCCCC"/>
                </a:solidFill>
              </a:rPr>
            </a:br>
            <a:endParaRPr lang="en-US" sz="3200" dirty="0" smtClean="0">
              <a:solidFill>
                <a:srgbClr val="CCCCCC"/>
              </a:solidFill>
            </a:endParaRPr>
          </a:p>
        </p:txBody>
      </p:sp>
      <p:sp>
        <p:nvSpPr>
          <p:cNvPr id="94211" name="Rectangle 4"/>
          <p:cNvSpPr>
            <a:spLocks noGrp="1" noChangeArrowheads="1"/>
          </p:cNvSpPr>
          <p:nvPr>
            <p:ph idx="1"/>
          </p:nvPr>
        </p:nvSpPr>
        <p:spPr>
          <a:xfrm>
            <a:off x="457200" y="3581400"/>
            <a:ext cx="8229600" cy="990600"/>
          </a:xfrm>
        </p:spPr>
        <p:txBody>
          <a:bodyPr/>
          <a:lstStyle/>
          <a:p>
            <a:pPr algn="ctr" eaLnBrk="1" hangingPunct="1">
              <a:lnSpc>
                <a:spcPct val="80000"/>
              </a:lnSpc>
              <a:buFontTx/>
              <a:buNone/>
            </a:pPr>
            <a:r>
              <a:rPr lang="en-US" b="1" dirty="0" smtClean="0">
                <a:solidFill>
                  <a:srgbClr val="7B7ABB"/>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D57A15"/>
                </a:solidFill>
                <a:latin typeface="Calibri" panose="020F0502020204030204" pitchFamily="34" charset="0"/>
                <a:ea typeface="Calibri" panose="020F0502020204030204" pitchFamily="34" charset="0"/>
                <a:cs typeface="Calibri" panose="020F0502020204030204" pitchFamily="34" charset="0"/>
              </a:rPr>
              <a:t>Chapter Ten B Part 2</a:t>
            </a:r>
          </a:p>
        </p:txBody>
      </p:sp>
      <p:cxnSp>
        <p:nvCxnSpPr>
          <p:cNvPr id="7" name="Straight Connector 6"/>
          <p:cNvCxnSpPr/>
          <p:nvPr/>
        </p:nvCxnSpPr>
        <p:spPr>
          <a:xfrm>
            <a:off x="0" y="25146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Footer Placeholder 8"/>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88</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defRPr/>
            </a:pPr>
            <a:endParaRPr lang="en-US" sz="1400" smtClean="0">
              <a:solidFill>
                <a:srgbClr val="000000"/>
              </a:solidFill>
              <a:effectLst>
                <a:outerShdw blurRad="38100" dist="38100" dir="2700000" algn="tl">
                  <a:srgbClr val="C0C0C0"/>
                </a:outerShdw>
              </a:effectLst>
              <a:cs typeface="Arial" charset="0"/>
            </a:endParaRPr>
          </a:p>
        </p:txBody>
      </p:sp>
      <p:pic>
        <p:nvPicPr>
          <p:cNvPr id="95235"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95236"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8" name="Footer Placeholder 7"/>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89</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600200"/>
            <a:ext cx="8229600" cy="3356892"/>
          </a:xfrm>
          <a:prstGeom prst="rect">
            <a:avLst/>
          </a:prstGeom>
        </p:spPr>
      </p:pic>
      <p:sp>
        <p:nvSpPr>
          <p:cNvPr id="70659" name="Rectangle 2"/>
          <p:cNvSpPr>
            <a:spLocks noGrp="1" noChangeArrowheads="1"/>
          </p:cNvSpPr>
          <p:nvPr>
            <p:ph type="title"/>
          </p:nvPr>
        </p:nvSpPr>
        <p:spPr/>
        <p:txBody>
          <a:bodyPr/>
          <a:lstStyle/>
          <a:p>
            <a:pPr eaLnBrk="1" hangingPunct="1"/>
            <a:r>
              <a:rPr lang="en-US" dirty="0" smtClean="0"/>
              <a:t>VRG Database Design</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10B-</a:t>
            </a:r>
            <a:fld id="{3D17DD6B-B25E-41D0-84E2-CC9BF5AD9F6D}" type="slidenum">
              <a:rPr lang="en-US" smtClean="0"/>
              <a:pPr/>
              <a:t>9</a:t>
            </a:fld>
            <a:endParaRPr lang="en-US" smtClean="0"/>
          </a:p>
          <a:p>
            <a:endParaRPr lang="en-US" dirty="0"/>
          </a:p>
        </p:txBody>
      </p:sp>
    </p:spTree>
    <p:extLst>
      <p:ext uri="{BB962C8B-B14F-4D97-AF65-F5344CB8AC3E}">
        <p14:creationId xmlns:p14="http://schemas.microsoft.com/office/powerpoint/2010/main" val="1328445038"/>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DBP-e14">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DBP-e14" id="{2DB1581F-277E-4DD0-9555-0CB721DF1E43}" vid="{BD7BB1DD-D028-4CA2-882E-F621F47C445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Theme-DBP-e14</Template>
  <TotalTime>1046</TotalTime>
  <Words>3547</Words>
  <Application>Microsoft Office PowerPoint</Application>
  <PresentationFormat>On-screen Show (4:3)</PresentationFormat>
  <Paragraphs>471</Paragraphs>
  <Slides>89</Slides>
  <Notes>84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Arial</vt:lpstr>
      <vt:lpstr>Calibri</vt:lpstr>
      <vt:lpstr>Courier New</vt:lpstr>
      <vt:lpstr>MentorStd-Light</vt:lpstr>
      <vt:lpstr>MentorStd-LightItalic</vt:lpstr>
      <vt:lpstr>Times New Roman</vt:lpstr>
      <vt:lpstr>Theme-DBP-e14</vt:lpstr>
      <vt:lpstr> David M. Kroenke and David J. Auer Database Processing: Fundamentals, Design, and Implementation </vt:lpstr>
      <vt:lpstr>Chapter Objectives</vt:lpstr>
      <vt:lpstr>Chapter Objectives</vt:lpstr>
      <vt:lpstr>Chapter Objectives</vt:lpstr>
      <vt:lpstr>Scope</vt:lpstr>
      <vt:lpstr>View Ridge Gallery</vt:lpstr>
      <vt:lpstr>View Ridge Gallery</vt:lpstr>
      <vt:lpstr>VRG Application Requirements</vt:lpstr>
      <vt:lpstr>VRG Database Design</vt:lpstr>
      <vt:lpstr>Creating the VRG Database</vt:lpstr>
      <vt:lpstr>The VRG Database in SQL Developer The VRG-Database Connection in the New/Select Database Connection Dialog Box</vt:lpstr>
      <vt:lpstr>The VRG Database in SQL Developer The VRG-Database Connection in the Connections Pane</vt:lpstr>
      <vt:lpstr>SQL Scripts</vt:lpstr>
      <vt:lpstr>VRG Database Available Online</vt:lpstr>
      <vt:lpstr>SQL Scripts  The VRG Database Script in the SQL Developer</vt:lpstr>
      <vt:lpstr>SQL Scripts Saving the SQL Script</vt:lpstr>
      <vt:lpstr>SQL Scripts II</vt:lpstr>
      <vt:lpstr>Oracle CREATE TABLE Statements for the VRG Database I</vt:lpstr>
      <vt:lpstr>Oracle CREATE TABLE Statements for the VRG Database II</vt:lpstr>
      <vt:lpstr>Oracle CREATE TABLE Statements for the VRG Database III</vt:lpstr>
      <vt:lpstr>Oracle CREATE TABLE Statements for the VRG Database IV</vt:lpstr>
      <vt:lpstr>The VRG Database Tables The VRG Database Table Filter</vt:lpstr>
      <vt:lpstr>The VRG Database Tables The VRG Database Tables with ARTIST Expanded</vt:lpstr>
      <vt:lpstr>Inspecting Table Properties The ARTIST Table Columns and Column Properties</vt:lpstr>
      <vt:lpstr>Inspecting Table Properties The ARTIST Table Constraints</vt:lpstr>
      <vt:lpstr>Inspecting Table Properties The Table Shortcut Menu</vt:lpstr>
      <vt:lpstr>Inspecting Table Properties The Edit Table Table Editor</vt:lpstr>
      <vt:lpstr>Inspecting Table Properties The WORK Table Constraints</vt:lpstr>
      <vt:lpstr>Creating Indexes</vt:lpstr>
      <vt:lpstr>Creating Indexes CUSTOMER Table Indexes</vt:lpstr>
      <vt:lpstr>Creating Indexes Creating a New Index</vt:lpstr>
      <vt:lpstr>Creating Indexes The ZIPorPostalCodeIndex Index Properties</vt:lpstr>
      <vt:lpstr>Oracle Sequences </vt:lpstr>
      <vt:lpstr>Using Sequences I</vt:lpstr>
      <vt:lpstr>Using Sequences II</vt:lpstr>
      <vt:lpstr>The TO_DATE Function</vt:lpstr>
      <vt:lpstr>Populating the Tables: Working with Non-continuous Primary Key Surrogate Values</vt:lpstr>
      <vt:lpstr>Creating Views</vt:lpstr>
      <vt:lpstr>Creating Views Creating an SQL View</vt:lpstr>
      <vt:lpstr>Creating Views Result of Using the View CustomerInterestsView</vt:lpstr>
      <vt:lpstr>Importing Microsoft Excel Data The Original VRG POSTCARD Worksheet</vt:lpstr>
      <vt:lpstr>Importing Microsoft Excel Data The Modified VRG POSTCARD Worksheet</vt:lpstr>
      <vt:lpstr>Importing Microsoft Excel Data The Import Data Command</vt:lpstr>
      <vt:lpstr>Importing Microsoft Excel Data The Open Dialog Box for the Excel Workbook File</vt:lpstr>
      <vt:lpstr>Importing Microsoft Excel Data The Data Import Wizard—Step 1 of 5 Dialog Box</vt:lpstr>
      <vt:lpstr>Importing Microsoft Excel Data The Data Import Wizard—Step 2 of 5 Dialog Box</vt:lpstr>
      <vt:lpstr>Importing Microsoft Excel Data The Data Import Wizard—Step 3 of 5 Dialog Box</vt:lpstr>
      <vt:lpstr>Importing Microsoft Excel Data The Data Import Wizard—Step 4 of 5 Dialog Box</vt:lpstr>
      <vt:lpstr>Importing Microsoft Excel Data The Column Definition for ARTISTNAME</vt:lpstr>
      <vt:lpstr>Importing Microsoft Excel Data The Data Import Wizard—Step 5 of 5 Dialog Box</vt:lpstr>
      <vt:lpstr>Importing Microsoft Excel Data The Import Data Dialog Box</vt:lpstr>
      <vt:lpstr>Importing Microsoft Excel Data Modifying the Table Filter</vt:lpstr>
      <vt:lpstr>Importing Microsoft Excel Data The POSTCARDS_TEMP Table</vt:lpstr>
      <vt:lpstr>Application Logic I</vt:lpstr>
      <vt:lpstr>Application Logic II</vt:lpstr>
      <vt:lpstr>Application Logic Parameters and Variables</vt:lpstr>
      <vt:lpstr>Application Logic Oracle Block Structure</vt:lpstr>
      <vt:lpstr>Application Logic: Oracle Control of Flow Statements I</vt:lpstr>
      <vt:lpstr>Application Logic: Oracle Control of Flow Statements II</vt:lpstr>
      <vt:lpstr>Application Logic: Oracle Cursor Statements</vt:lpstr>
      <vt:lpstr>Application Logic: Oracle Output Statements</vt:lpstr>
      <vt:lpstr>SQL/Persistent Stored Modules (SQL/PSM)</vt:lpstr>
      <vt:lpstr>User-Defined Functions</vt:lpstr>
      <vt:lpstr>User-Defined Functions The FirstNameFirst Function</vt:lpstr>
      <vt:lpstr>User-Defined Functions The FirstNameFirst Function</vt:lpstr>
      <vt:lpstr>User-Defined Functions IV The FirstNameFirst Function</vt:lpstr>
      <vt:lpstr>User-Defined Functions Additional Character String Functions</vt:lpstr>
      <vt:lpstr>User-Defined Functions The GetLastNameCommaSeparated Function</vt:lpstr>
      <vt:lpstr>User-Defined Functions The GetLastNameCommaSeparated Function</vt:lpstr>
      <vt:lpstr>User-Defined Functions The GetLastNameCommaSeparated Function</vt:lpstr>
      <vt:lpstr>Stored Procedures I</vt:lpstr>
      <vt:lpstr>Stored Procedures I</vt:lpstr>
      <vt:lpstr>PowerPoint Presentation</vt:lpstr>
      <vt:lpstr>PowerPoint Presentation</vt:lpstr>
      <vt:lpstr>Running Stored Procedures</vt:lpstr>
      <vt:lpstr>Triggers</vt:lpstr>
      <vt:lpstr>Triggers</vt:lpstr>
      <vt:lpstr>Triggers Comparison</vt:lpstr>
      <vt:lpstr>PowerPoint Presentation</vt:lpstr>
      <vt:lpstr>PowerPoint Presentation</vt:lpstr>
      <vt:lpstr>Running Triggers</vt:lpstr>
      <vt:lpstr>Concurrency Control</vt:lpstr>
      <vt:lpstr>Oracle Transaction Isolation</vt:lpstr>
      <vt:lpstr>Oracle Recovery Facilities</vt:lpstr>
      <vt:lpstr>Oracle Recovery Facilities</vt:lpstr>
      <vt:lpstr>Types of Failure</vt:lpstr>
      <vt:lpstr>Oracle Backup Facilities</vt:lpstr>
      <vt:lpstr> David Kroenke and David Auer  Database Processing Fundamentals, Design, and Implementation  (14th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Kroenke-Auer-DBP-e14-PPT-Chapter-10B-Part-02</dc:title>
  <dc:creator>David J. Auer</dc:creator>
  <cp:lastModifiedBy>Kim Norbuta</cp:lastModifiedBy>
  <cp:revision>190</cp:revision>
  <dcterms:created xsi:type="dcterms:W3CDTF">2005-01-24T23:48:45Z</dcterms:created>
  <dcterms:modified xsi:type="dcterms:W3CDTF">2015-09-14T15:20:44Z</dcterms:modified>
</cp:coreProperties>
</file>